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3"/>
  </p:notesMasterIdLst>
  <p:sldIdLst>
    <p:sldId id="257" r:id="rId6"/>
    <p:sldId id="274" r:id="rId7"/>
    <p:sldId id="289" r:id="rId8"/>
    <p:sldId id="286" r:id="rId9"/>
    <p:sldId id="308" r:id="rId10"/>
    <p:sldId id="305" r:id="rId11"/>
    <p:sldId id="306" r:id="rId12"/>
    <p:sldId id="307" r:id="rId13"/>
    <p:sldId id="309" r:id="rId14"/>
    <p:sldId id="310" r:id="rId15"/>
    <p:sldId id="298" r:id="rId16"/>
    <p:sldId id="311" r:id="rId17"/>
    <p:sldId id="312" r:id="rId18"/>
    <p:sldId id="300" r:id="rId19"/>
    <p:sldId id="301" r:id="rId20"/>
    <p:sldId id="313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C7C29F-809D-B000-E7D2-70198D10E722}" v="232" dt="2021-04-28T21:34:52.783"/>
    <p1510:client id="{BAE0AE77-3C9C-471D-8906-9A5EB1DBBF74}" v="2" dt="2021-04-29T21:25:20.1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0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9225A-43CF-4F3E-8B62-33D9317B8889}" type="datetimeFigureOut">
              <a:rPr lang="en-CA" smtClean="0"/>
              <a:t>2021-04-30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8B7F4-C404-417C-A044-CDDB6A473F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9377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Meaning there is an increase of 4.79%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8B7F4-C404-417C-A044-CDDB6A473F49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4165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An increase if 2.22%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8B7F4-C404-417C-A044-CDDB6A473F49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1542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78E34-EB69-413C-A639-8C77EAAC39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FFB3C9-3D22-4291-BBEB-2E78F578A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FD236-4D7B-44CA-A245-8913772D5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53D0-D648-42C6-A0E2-2C5A7BA18488}" type="datetimeFigureOut">
              <a:rPr lang="en-CA" smtClean="0"/>
              <a:t>2021-04-30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3C9A8-946C-42B8-A3B4-0F2A1CD47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6911E-F2D5-4A8B-ABB8-C0A635B53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2DAE-AEB2-455E-91EB-4958B148A0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6246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A6A04-3ACB-4157-9460-D4564C7CE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D88421-0F23-4E14-8ED5-AAD669A8B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22789-54CE-4C0C-AEA6-A42D3C35A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53D0-D648-42C6-A0E2-2C5A7BA18488}" type="datetimeFigureOut">
              <a:rPr lang="en-CA" smtClean="0"/>
              <a:t>2021-04-30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E4514-CE57-4102-9BF6-40C4AE2B5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8638F-5912-4EF2-A38E-EE6CC818C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2DAE-AEB2-455E-91EB-4958B148A0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8245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B4CC9D-AE22-4DD1-9C6A-B388006DE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A223DF-CF00-4BAB-9576-3ADAB024B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580B2-6D94-44B3-AB31-2292701E0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53D0-D648-42C6-A0E2-2C5A7BA18488}" type="datetimeFigureOut">
              <a:rPr lang="en-CA" smtClean="0"/>
              <a:t>2021-04-30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2BA5B-DAF1-4DFB-9E7E-0EA31041B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77B99-9E9F-4EE5-9BBD-AD3AC2500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2DAE-AEB2-455E-91EB-4958B148A0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1640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2D8B5A-C1C3-4330-9538-0FDD4C27D1B3}"/>
              </a:ext>
            </a:extLst>
          </p:cNvPr>
          <p:cNvCxnSpPr/>
          <p:nvPr userDrawn="1"/>
        </p:nvCxnSpPr>
        <p:spPr>
          <a:xfrm>
            <a:off x="2087217" y="6543370"/>
            <a:ext cx="1590261" cy="0"/>
          </a:xfrm>
          <a:prstGeom prst="lin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44564A-6680-4C28-ADE0-5FF19A3D9222}"/>
              </a:ext>
            </a:extLst>
          </p:cNvPr>
          <p:cNvSpPr/>
          <p:nvPr userDrawn="1"/>
        </p:nvSpPr>
        <p:spPr>
          <a:xfrm>
            <a:off x="0" y="0"/>
            <a:ext cx="35780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C70CAE-44C2-4CF3-9D95-F16F05E5AD2B}"/>
              </a:ext>
            </a:extLst>
          </p:cNvPr>
          <p:cNvCxnSpPr>
            <a:stCxn id="7" idx="2"/>
          </p:cNvCxnSpPr>
          <p:nvPr userDrawn="1"/>
        </p:nvCxnSpPr>
        <p:spPr>
          <a:xfrm>
            <a:off x="178905" y="914400"/>
            <a:ext cx="12013095" cy="1987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812A81A-62A9-404E-B6B8-126AF95B12F5}"/>
              </a:ext>
            </a:extLst>
          </p:cNvPr>
          <p:cNvSpPr/>
          <p:nvPr userDrawn="1"/>
        </p:nvSpPr>
        <p:spPr>
          <a:xfrm rot="16200000">
            <a:off x="10926418" y="6221895"/>
            <a:ext cx="35780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2DB1B97-11C4-4A9C-A64F-C20CC53E3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9323" y="6135065"/>
            <a:ext cx="2743200" cy="365125"/>
          </a:xfrm>
        </p:spPr>
        <p:txBody>
          <a:bodyPr/>
          <a:lstStyle>
            <a:lvl1pPr>
              <a:defRPr i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CA" dirty="0">
                <a:solidFill>
                  <a:schemeClr val="bg1">
                    <a:lumMod val="50000"/>
                  </a:schemeClr>
                </a:solidFill>
              </a:rPr>
              <a:t>0</a:t>
            </a:r>
            <a:fld id="{2AECE1AB-9E62-4408-ADB0-6EC02172B234}" type="slidenum">
              <a:rPr lang="en-CA" smtClean="0"/>
              <a:pPr/>
              <a:t>‹#›</a:t>
            </a:fld>
            <a:endParaRPr lang="en-CA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F0D2E8C-6D7F-4835-9351-1EDEF1896DB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56337926"/>
              </p:ext>
            </p:extLst>
          </p:nvPr>
        </p:nvGraphicFramePr>
        <p:xfrm>
          <a:off x="2032000" y="6487160"/>
          <a:ext cx="8128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406929535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26496994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31216218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09970656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0785385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Introduction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Insights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Strategy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Execution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Impacts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023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8803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05EAB-656E-4ABC-B574-9202069D8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6ACEA-6F44-49FC-8C84-80A757D0B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74731-4C9E-4D94-B07A-FDB88F468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53D0-D648-42C6-A0E2-2C5A7BA18488}" type="datetimeFigureOut">
              <a:rPr lang="en-CA" smtClean="0"/>
              <a:t>2021-04-30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638E3-ACE0-41E2-AE31-4292019D4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7C6B1-1F53-4DB7-9083-0C39DE263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2DAE-AEB2-455E-91EB-4958B148A0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483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63A68-88A0-4832-BA4F-BF50BBBCD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14136-C509-4FB4-8D57-E4C90FF1F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30476-C8D2-40BD-BCEA-7D23ADD76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53D0-D648-42C6-A0E2-2C5A7BA18488}" type="datetimeFigureOut">
              <a:rPr lang="en-CA" smtClean="0"/>
              <a:t>2021-04-30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69CD6-3C50-4312-894E-8993338B0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BD5AF-07BB-4583-9B78-1A77ED372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2DAE-AEB2-455E-91EB-4958B148A0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6377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F83C8-E555-4F47-84CB-C6707DB84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415FF-E2F3-458F-AFF1-273981EBB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38A52A-6EFA-4328-A09E-DF3DFF0DB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5C377D-2CDD-48AC-A859-67DFD4296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53D0-D648-42C6-A0E2-2C5A7BA18488}" type="datetimeFigureOut">
              <a:rPr lang="en-CA" smtClean="0"/>
              <a:t>2021-04-30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496A5-FB59-410F-A8B6-15639ED05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4D106E-5103-43DC-A359-9C08C633C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2DAE-AEB2-455E-91EB-4958B148A0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7271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1E539-64B9-4F80-A380-BE9501E4A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FEE08-C676-40DF-9AF7-6746E8E05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F25284-A1B0-4AC5-B507-17E439FF1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D191DE-93B4-48B3-8AE4-2FB5B3BDA2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181B00-C7EB-4935-BA42-A740F1128F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32AF7-1478-4794-956E-CBD303EA7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53D0-D648-42C6-A0E2-2C5A7BA18488}" type="datetimeFigureOut">
              <a:rPr lang="en-CA" smtClean="0"/>
              <a:t>2021-04-30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33B97C-4A5B-4427-9B11-3A96FE7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D0B078-44F7-4B83-A727-0D44C0999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2DAE-AEB2-455E-91EB-4958B148A0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801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15437-E573-457D-96F7-A07F6DC9E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D872F2-EC1D-4671-A352-887501A16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53D0-D648-42C6-A0E2-2C5A7BA18488}" type="datetimeFigureOut">
              <a:rPr lang="en-CA" smtClean="0"/>
              <a:t>2021-04-30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8051A5-60DE-431A-9E67-6D72AD139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79DDB8-D070-43A0-908C-F0EA6FF1E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2DAE-AEB2-455E-91EB-4958B148A0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7173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61B8F4-3222-425E-83E9-F459E56C2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53D0-D648-42C6-A0E2-2C5A7BA18488}" type="datetimeFigureOut">
              <a:rPr lang="en-CA" smtClean="0"/>
              <a:t>2021-04-30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73497B-6A1A-4564-BD79-3903A887C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BB760-F4B4-4802-B568-4FE0282C6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2DAE-AEB2-455E-91EB-4958B148A0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9250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FFAF3-9552-4376-9609-086A470B5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3E351-8667-43D2-858F-3D977ED2F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8378BD-E2FD-4AC8-8192-823C7662E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B32CEB-DD1C-4D1E-9CCD-A2F9D9531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53D0-D648-42C6-A0E2-2C5A7BA18488}" type="datetimeFigureOut">
              <a:rPr lang="en-CA" smtClean="0"/>
              <a:t>2021-04-30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F3080-63A3-4348-AC16-5FD72D524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42CD45-F315-473A-9C4D-8B166D4BF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2DAE-AEB2-455E-91EB-4958B148A0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0834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8E535-866A-4C5D-A4B1-8C8E6D77B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AE13A1-5220-4B6D-814D-11EFA9D523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3354CA-EDB6-4F52-AECD-105B823C0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BC0FD-DEE2-4FE7-A394-BBE13F31A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53D0-D648-42C6-A0E2-2C5A7BA18488}" type="datetimeFigureOut">
              <a:rPr lang="en-CA" smtClean="0"/>
              <a:t>2021-04-30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07090D-FB89-41AF-878A-563C41C1A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EFE04-52A5-42DE-BCB0-47ED77A1F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2DAE-AEB2-455E-91EB-4958B148A0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010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5ADC32-69AD-4527-B06A-6FA371CF7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F8841E-DB90-4962-AA3D-F71A3D751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D4BAD-26CF-4C6A-A822-41E7E538CB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E53D0-D648-42C6-A0E2-2C5A7BA18488}" type="datetimeFigureOut">
              <a:rPr lang="en-CA" smtClean="0"/>
              <a:t>2021-04-30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92692-B44D-4F87-8B3F-FA46BA20E2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A8011-833C-4AE1-BFCB-E1978C67C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F2DAE-AEB2-455E-91EB-4958B148A0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969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39AE264-8FB6-407C-B5FE-B3545FC69805}"/>
              </a:ext>
            </a:extLst>
          </p:cNvPr>
          <p:cNvSpPr txBox="1"/>
          <p:nvPr/>
        </p:nvSpPr>
        <p:spPr>
          <a:xfrm>
            <a:off x="433231" y="587597"/>
            <a:ext cx="6420540" cy="132343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CA" sz="4000" b="1" dirty="0">
                <a:solidFill>
                  <a:schemeClr val="bg1"/>
                </a:solidFill>
              </a:rPr>
              <a:t>Audited Financial Statements</a:t>
            </a:r>
          </a:p>
          <a:p>
            <a:r>
              <a:rPr lang="en-CA" sz="4000" b="1" dirty="0">
                <a:solidFill>
                  <a:schemeClr val="bg1"/>
                </a:solidFill>
              </a:rPr>
              <a:t>For the 2019-2020 fiscal year</a:t>
            </a:r>
            <a:endParaRPr lang="en-CA" sz="4000" b="1" baseline="30000" dirty="0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B70EAB-F472-409B-B0DB-AA5DD6ADDF78}"/>
              </a:ext>
            </a:extLst>
          </p:cNvPr>
          <p:cNvSpPr txBox="1"/>
          <p:nvPr/>
        </p:nvSpPr>
        <p:spPr>
          <a:xfrm>
            <a:off x="4607909" y="3213556"/>
            <a:ext cx="2976199" cy="76944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CA" sz="2200" dirty="0">
                <a:solidFill>
                  <a:schemeClr val="bg1"/>
                </a:solidFill>
              </a:rPr>
              <a:t>Annual General Meeting</a:t>
            </a:r>
          </a:p>
          <a:p>
            <a:pPr algn="ctr"/>
            <a:r>
              <a:rPr lang="en-CA" sz="2200" dirty="0">
                <a:solidFill>
                  <a:schemeClr val="bg1"/>
                </a:solidFill>
              </a:rPr>
              <a:t>April 29</a:t>
            </a:r>
            <a:r>
              <a:rPr lang="en-CA" sz="2200" baseline="30000" dirty="0">
                <a:solidFill>
                  <a:schemeClr val="bg1"/>
                </a:solidFill>
              </a:rPr>
              <a:t>th</a:t>
            </a:r>
            <a:r>
              <a:rPr lang="en-CA" sz="2200" dirty="0">
                <a:solidFill>
                  <a:schemeClr val="bg1"/>
                </a:solidFill>
              </a:rPr>
              <a:t>, 2021</a:t>
            </a:r>
            <a:endParaRPr lang="en-CA" sz="22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5F9496-4632-4CB1-AC4C-1C20D7A84460}"/>
              </a:ext>
            </a:extLst>
          </p:cNvPr>
          <p:cNvSpPr txBox="1"/>
          <p:nvPr/>
        </p:nvSpPr>
        <p:spPr>
          <a:xfrm>
            <a:off x="7512238" y="5040402"/>
            <a:ext cx="3771545" cy="76944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CA" sz="2200" dirty="0">
                <a:solidFill>
                  <a:schemeClr val="bg1"/>
                </a:solidFill>
              </a:rPr>
              <a:t>Presented by Holly Mark-Hilton</a:t>
            </a:r>
          </a:p>
          <a:p>
            <a:pPr algn="ctr"/>
            <a:r>
              <a:rPr lang="en-CA" sz="2200" dirty="0">
                <a:solidFill>
                  <a:schemeClr val="bg1"/>
                </a:solidFill>
                <a:cs typeface="Calibri"/>
              </a:rPr>
              <a:t>Finance Coordinator</a:t>
            </a:r>
          </a:p>
        </p:txBody>
      </p:sp>
    </p:spTree>
    <p:extLst>
      <p:ext uri="{BB962C8B-B14F-4D97-AF65-F5344CB8AC3E}">
        <p14:creationId xmlns:p14="http://schemas.microsoft.com/office/powerpoint/2010/main" val="2091744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0FADAB-2FBE-44B7-9FDF-B763A9FD19FB}"/>
              </a:ext>
            </a:extLst>
          </p:cNvPr>
          <p:cNvSpPr txBox="1"/>
          <p:nvPr/>
        </p:nvSpPr>
        <p:spPr>
          <a:xfrm>
            <a:off x="404560" y="235501"/>
            <a:ext cx="85277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dirty="0"/>
              <a:t>Note 8: SSAELC Loan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671DE5-8D3C-4AE2-A854-CB400A6B7554}"/>
              </a:ext>
            </a:extLst>
          </p:cNvPr>
          <p:cNvSpPr/>
          <p:nvPr/>
        </p:nvSpPr>
        <p:spPr>
          <a:xfrm>
            <a:off x="1049867" y="6239933"/>
            <a:ext cx="11303000" cy="1042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CBB49D-C0F0-4BB4-95D4-FB7679A05E9E}"/>
              </a:ext>
            </a:extLst>
          </p:cNvPr>
          <p:cNvSpPr/>
          <p:nvPr/>
        </p:nvSpPr>
        <p:spPr>
          <a:xfrm>
            <a:off x="404561" y="5812366"/>
            <a:ext cx="11431840" cy="8551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chemeClr val="tx1"/>
                </a:solidFill>
              </a:rPr>
              <a:t>The </a:t>
            </a:r>
            <a:r>
              <a:rPr lang="en-CA" sz="2400" b="1" dirty="0">
                <a:solidFill>
                  <a:schemeClr val="tx1"/>
                </a:solidFill>
              </a:rPr>
              <a:t>first payment made </a:t>
            </a:r>
            <a:r>
              <a:rPr lang="en-CA" sz="2400" dirty="0">
                <a:solidFill>
                  <a:schemeClr val="tx1"/>
                </a:solidFill>
              </a:rPr>
              <a:t>to the </a:t>
            </a:r>
            <a:r>
              <a:rPr lang="en-CA" sz="2400" b="1" dirty="0">
                <a:solidFill>
                  <a:schemeClr val="tx1"/>
                </a:solidFill>
              </a:rPr>
              <a:t>SSAELC loan </a:t>
            </a:r>
            <a:r>
              <a:rPr lang="en-CA" sz="2400" dirty="0">
                <a:solidFill>
                  <a:schemeClr val="tx1"/>
                </a:solidFill>
              </a:rPr>
              <a:t>was in the </a:t>
            </a:r>
            <a:r>
              <a:rPr lang="en-CA" sz="2400" b="1" dirty="0">
                <a:solidFill>
                  <a:schemeClr val="tx1"/>
                </a:solidFill>
              </a:rPr>
              <a:t>2019-2020 fiscal year </a:t>
            </a:r>
            <a:r>
              <a:rPr lang="en-CA" sz="2400" dirty="0">
                <a:solidFill>
                  <a:schemeClr val="tx1"/>
                </a:solidFill>
              </a:rPr>
              <a:t>and </a:t>
            </a:r>
            <a:r>
              <a:rPr lang="en-CA" sz="2400" b="1" dirty="0">
                <a:solidFill>
                  <a:schemeClr val="tx1"/>
                </a:solidFill>
              </a:rPr>
              <a:t>totalled $39,506</a:t>
            </a:r>
            <a:endParaRPr lang="en-CA" sz="2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141228-63CD-4A13-BB4E-2A8357E89A6D}"/>
              </a:ext>
            </a:extLst>
          </p:cNvPr>
          <p:cNvSpPr/>
          <p:nvPr/>
        </p:nvSpPr>
        <p:spPr>
          <a:xfrm>
            <a:off x="482600" y="5571067"/>
            <a:ext cx="1312333" cy="3217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Insight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60F84B-977A-4F88-B076-63B945FF4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39" y="1752875"/>
            <a:ext cx="11086522" cy="279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96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39AE264-8FB6-407C-B5FE-B3545FC69805}"/>
              </a:ext>
            </a:extLst>
          </p:cNvPr>
          <p:cNvSpPr txBox="1"/>
          <p:nvPr/>
        </p:nvSpPr>
        <p:spPr>
          <a:xfrm>
            <a:off x="2081984" y="2786428"/>
            <a:ext cx="8028032" cy="132343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CA" sz="4000" b="1" dirty="0">
                <a:solidFill>
                  <a:schemeClr val="bg1"/>
                </a:solidFill>
              </a:rPr>
              <a:t>The Non-Consolidated Balance Sheet</a:t>
            </a:r>
            <a:endParaRPr lang="en-US"/>
          </a:p>
          <a:p>
            <a:pPr algn="ctr"/>
            <a:r>
              <a:rPr lang="en-CA" sz="4000" b="1" dirty="0">
                <a:solidFill>
                  <a:schemeClr val="bg1"/>
                </a:solidFill>
              </a:rPr>
              <a:t>And Statement of Cash Flows</a:t>
            </a:r>
            <a:endParaRPr lang="en-CA" sz="4000" b="1" dirty="0">
              <a:solidFill>
                <a:schemeClr val="bg1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8343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0FADAB-2FBE-44B7-9FDF-B763A9FD19FB}"/>
              </a:ext>
            </a:extLst>
          </p:cNvPr>
          <p:cNvSpPr txBox="1"/>
          <p:nvPr/>
        </p:nvSpPr>
        <p:spPr>
          <a:xfrm>
            <a:off x="404560" y="235501"/>
            <a:ext cx="85277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dirty="0"/>
              <a:t>The CSU’s 2019-2020 Balance Sheet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671DE5-8D3C-4AE2-A854-CB400A6B7554}"/>
              </a:ext>
            </a:extLst>
          </p:cNvPr>
          <p:cNvSpPr/>
          <p:nvPr/>
        </p:nvSpPr>
        <p:spPr>
          <a:xfrm>
            <a:off x="1049867" y="6239933"/>
            <a:ext cx="11303000" cy="1042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CBB49D-C0F0-4BB4-95D4-FB7679A05E9E}"/>
              </a:ext>
            </a:extLst>
          </p:cNvPr>
          <p:cNvSpPr/>
          <p:nvPr/>
        </p:nvSpPr>
        <p:spPr>
          <a:xfrm>
            <a:off x="404561" y="5812366"/>
            <a:ext cx="11431840" cy="8551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chemeClr val="tx1"/>
                </a:solidFill>
              </a:rPr>
              <a:t>The CSU’s </a:t>
            </a:r>
            <a:r>
              <a:rPr lang="en-CA" sz="2400" b="1" dirty="0">
                <a:solidFill>
                  <a:schemeClr val="tx1"/>
                </a:solidFill>
              </a:rPr>
              <a:t>Total Liabilities and Net Assets </a:t>
            </a:r>
            <a:r>
              <a:rPr lang="en-CA" sz="2400" dirty="0">
                <a:solidFill>
                  <a:schemeClr val="tx1"/>
                </a:solidFill>
              </a:rPr>
              <a:t>is </a:t>
            </a:r>
            <a:r>
              <a:rPr lang="en-CA" sz="2400" b="1" dirty="0">
                <a:solidFill>
                  <a:schemeClr val="tx1"/>
                </a:solidFill>
              </a:rPr>
              <a:t>$14,416,628 </a:t>
            </a:r>
            <a:r>
              <a:rPr lang="en-CA" sz="2400" dirty="0">
                <a:solidFill>
                  <a:schemeClr val="tx1"/>
                </a:solidFill>
              </a:rPr>
              <a:t>which </a:t>
            </a:r>
            <a:r>
              <a:rPr lang="en-CA" sz="2400" b="1" dirty="0">
                <a:solidFill>
                  <a:schemeClr val="tx1"/>
                </a:solidFill>
              </a:rPr>
              <a:t>decreased by 4.4%</a:t>
            </a:r>
            <a:endParaRPr lang="en-CA" sz="2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141228-63CD-4A13-BB4E-2A8357E89A6D}"/>
              </a:ext>
            </a:extLst>
          </p:cNvPr>
          <p:cNvSpPr/>
          <p:nvPr/>
        </p:nvSpPr>
        <p:spPr>
          <a:xfrm>
            <a:off x="482600" y="5571067"/>
            <a:ext cx="1312333" cy="3217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Insight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E147CA-4222-4D9A-B06F-E6D71D0DB6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58" y="1155511"/>
            <a:ext cx="5712218" cy="36218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6D1724-CC4E-45B0-A252-203E2D6003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481" y="1233836"/>
            <a:ext cx="5804198" cy="356253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86357DF-7D8A-4003-8CBF-3FC5A4B03A75}"/>
              </a:ext>
            </a:extLst>
          </p:cNvPr>
          <p:cNvSpPr/>
          <p:nvPr/>
        </p:nvSpPr>
        <p:spPr>
          <a:xfrm>
            <a:off x="3782423" y="3753854"/>
            <a:ext cx="1772048" cy="17682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D03BE4-B155-4E23-9450-61988D6BB535}"/>
              </a:ext>
            </a:extLst>
          </p:cNvPr>
          <p:cNvSpPr txBox="1"/>
          <p:nvPr/>
        </p:nvSpPr>
        <p:spPr>
          <a:xfrm>
            <a:off x="1794933" y="3697148"/>
            <a:ext cx="20661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b="1" dirty="0"/>
              <a:t> Total Current Asset: -502,572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C3A333-B103-418C-8C15-68C4D897F21E}"/>
              </a:ext>
            </a:extLst>
          </p:cNvPr>
          <p:cNvSpPr/>
          <p:nvPr/>
        </p:nvSpPr>
        <p:spPr>
          <a:xfrm>
            <a:off x="3782423" y="4533282"/>
            <a:ext cx="1772048" cy="17682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3B128D-9F1D-4822-AF89-982E65ED613B}"/>
              </a:ext>
            </a:extLst>
          </p:cNvPr>
          <p:cNvSpPr txBox="1"/>
          <p:nvPr/>
        </p:nvSpPr>
        <p:spPr>
          <a:xfrm>
            <a:off x="2280138" y="4490890"/>
            <a:ext cx="15022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b="1" dirty="0"/>
              <a:t> Total Asset: -656,829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9AD040-7A53-461C-B5A9-F8381BC4CB2A}"/>
              </a:ext>
            </a:extLst>
          </p:cNvPr>
          <p:cNvSpPr/>
          <p:nvPr/>
        </p:nvSpPr>
        <p:spPr>
          <a:xfrm>
            <a:off x="9957488" y="2366212"/>
            <a:ext cx="1772048" cy="17682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165D35-69EB-4CE4-8C5D-1F0FC389B33B}"/>
              </a:ext>
            </a:extLst>
          </p:cNvPr>
          <p:cNvSpPr txBox="1"/>
          <p:nvPr/>
        </p:nvSpPr>
        <p:spPr>
          <a:xfrm>
            <a:off x="7700593" y="2323820"/>
            <a:ext cx="24634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b="1" dirty="0"/>
              <a:t> Total Current Liabilities: -1,019,893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B00CDB6-8EBA-4268-81B4-5BA239FCC493}"/>
              </a:ext>
            </a:extLst>
          </p:cNvPr>
          <p:cNvSpPr/>
          <p:nvPr/>
        </p:nvSpPr>
        <p:spPr>
          <a:xfrm>
            <a:off x="9957488" y="2826729"/>
            <a:ext cx="1772048" cy="17682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9A36E2-4804-455D-9BE8-2516A3A20F9D}"/>
              </a:ext>
            </a:extLst>
          </p:cNvPr>
          <p:cNvSpPr txBox="1"/>
          <p:nvPr/>
        </p:nvSpPr>
        <p:spPr>
          <a:xfrm>
            <a:off x="8229983" y="2781018"/>
            <a:ext cx="24634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b="1" dirty="0"/>
              <a:t> Total Liabilities: -952,721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CBC09F8-068F-44AA-BC94-C98FBBCA2903}"/>
              </a:ext>
            </a:extLst>
          </p:cNvPr>
          <p:cNvSpPr txBox="1"/>
          <p:nvPr/>
        </p:nvSpPr>
        <p:spPr>
          <a:xfrm>
            <a:off x="8229983" y="4077669"/>
            <a:ext cx="24634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b="1" dirty="0"/>
              <a:t> Total Net Assets: 295,892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2D44F7C-A7E7-44AB-A8D8-2FAB1529F975}"/>
              </a:ext>
            </a:extLst>
          </p:cNvPr>
          <p:cNvSpPr/>
          <p:nvPr/>
        </p:nvSpPr>
        <p:spPr>
          <a:xfrm>
            <a:off x="9957488" y="4120061"/>
            <a:ext cx="1772048" cy="17682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1C12B1-8A08-4107-9E09-5C04A7C2B2A1}"/>
              </a:ext>
            </a:extLst>
          </p:cNvPr>
          <p:cNvSpPr txBox="1"/>
          <p:nvPr/>
        </p:nvSpPr>
        <p:spPr>
          <a:xfrm>
            <a:off x="7397702" y="4254085"/>
            <a:ext cx="27663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b="1" dirty="0">
                <a:solidFill>
                  <a:srgbClr val="FF0000"/>
                </a:solidFill>
              </a:rPr>
              <a:t>Total Liabilities and Net Assets: -656,829</a:t>
            </a:r>
          </a:p>
        </p:txBody>
      </p:sp>
    </p:spTree>
    <p:extLst>
      <p:ext uri="{BB962C8B-B14F-4D97-AF65-F5344CB8AC3E}">
        <p14:creationId xmlns:p14="http://schemas.microsoft.com/office/powerpoint/2010/main" val="4070925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9D5C49D-2921-49C4-BE16-AAA31CDAA5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248" y="942446"/>
            <a:ext cx="4878186" cy="45783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0FADAB-2FBE-44B7-9FDF-B763A9FD19FB}"/>
              </a:ext>
            </a:extLst>
          </p:cNvPr>
          <p:cNvSpPr txBox="1"/>
          <p:nvPr/>
        </p:nvSpPr>
        <p:spPr>
          <a:xfrm>
            <a:off x="404560" y="235501"/>
            <a:ext cx="85277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dirty="0"/>
              <a:t>The CSU’s 2019-2020 Statement of Cash Flows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671DE5-8D3C-4AE2-A854-CB400A6B7554}"/>
              </a:ext>
            </a:extLst>
          </p:cNvPr>
          <p:cNvSpPr/>
          <p:nvPr/>
        </p:nvSpPr>
        <p:spPr>
          <a:xfrm>
            <a:off x="1049867" y="6239933"/>
            <a:ext cx="11303000" cy="1042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CBB49D-C0F0-4BB4-95D4-FB7679A05E9E}"/>
              </a:ext>
            </a:extLst>
          </p:cNvPr>
          <p:cNvSpPr/>
          <p:nvPr/>
        </p:nvSpPr>
        <p:spPr>
          <a:xfrm>
            <a:off x="404561" y="5812366"/>
            <a:ext cx="11431840" cy="8551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chemeClr val="tx1"/>
                </a:solidFill>
              </a:rPr>
              <a:t>The CSU’s </a:t>
            </a:r>
            <a:r>
              <a:rPr lang="en-CA" sz="2400" b="1" dirty="0">
                <a:solidFill>
                  <a:schemeClr val="tx1"/>
                </a:solidFill>
              </a:rPr>
              <a:t>ending cash totals $1,677,172</a:t>
            </a:r>
            <a:r>
              <a:rPr lang="en-CA" sz="2400" dirty="0">
                <a:solidFill>
                  <a:schemeClr val="tx1"/>
                </a:solidFill>
              </a:rPr>
              <a:t> which is </a:t>
            </a:r>
            <a:r>
              <a:rPr lang="en-CA" sz="2400" b="1" dirty="0">
                <a:solidFill>
                  <a:schemeClr val="tx1"/>
                </a:solidFill>
              </a:rPr>
              <a:t>$1,214,081 more </a:t>
            </a:r>
            <a:r>
              <a:rPr lang="en-CA" sz="2400" dirty="0">
                <a:solidFill>
                  <a:schemeClr val="tx1"/>
                </a:solidFill>
              </a:rPr>
              <a:t>than the </a:t>
            </a:r>
            <a:r>
              <a:rPr lang="en-CA" sz="2400" b="1" dirty="0">
                <a:solidFill>
                  <a:schemeClr val="tx1"/>
                </a:solidFill>
              </a:rPr>
              <a:t>2018-2019 fiscal year</a:t>
            </a:r>
            <a:endParaRPr lang="en-CA" sz="2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141228-63CD-4A13-BB4E-2A8357E89A6D}"/>
              </a:ext>
            </a:extLst>
          </p:cNvPr>
          <p:cNvSpPr/>
          <p:nvPr/>
        </p:nvSpPr>
        <p:spPr>
          <a:xfrm>
            <a:off x="482600" y="5571067"/>
            <a:ext cx="1312333" cy="3217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Insight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9AD040-7A53-461C-B5A9-F8381BC4CB2A}"/>
              </a:ext>
            </a:extLst>
          </p:cNvPr>
          <p:cNvSpPr/>
          <p:nvPr/>
        </p:nvSpPr>
        <p:spPr>
          <a:xfrm>
            <a:off x="4323952" y="5333344"/>
            <a:ext cx="1772048" cy="17682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D62A7F-2154-4B7B-B64E-28D618B2A2BD}"/>
              </a:ext>
            </a:extLst>
          </p:cNvPr>
          <p:cNvGrpSpPr/>
          <p:nvPr/>
        </p:nvGrpSpPr>
        <p:grpSpPr>
          <a:xfrm>
            <a:off x="6647707" y="1533297"/>
            <a:ext cx="5094762" cy="1285530"/>
            <a:chOff x="6647707" y="1533297"/>
            <a:chExt cx="5094762" cy="137311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F503266-C343-4BF5-BCA9-4777C3C735E1}"/>
                </a:ext>
              </a:extLst>
            </p:cNvPr>
            <p:cNvSpPr/>
            <p:nvPr/>
          </p:nvSpPr>
          <p:spPr>
            <a:xfrm>
              <a:off x="6647707" y="1533297"/>
              <a:ext cx="5094762" cy="68655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000" dirty="0">
                  <a:solidFill>
                    <a:schemeClr val="tx1"/>
                  </a:solidFill>
                </a:rPr>
                <a:t>Net decrease of $1,581,944 in 2019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39135A9-1C2D-4EF6-95F0-83E6028CF504}"/>
                </a:ext>
              </a:extLst>
            </p:cNvPr>
            <p:cNvSpPr/>
            <p:nvPr/>
          </p:nvSpPr>
          <p:spPr>
            <a:xfrm>
              <a:off x="6647707" y="2219853"/>
              <a:ext cx="5094762" cy="68655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2000" dirty="0">
                  <a:solidFill>
                    <a:schemeClr val="tx1"/>
                  </a:solidFill>
                </a:rPr>
                <a:t>Net increase of $1,214,081 in 2020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B30C8BF-FB3A-405A-95B5-F5D82F8D0FC6}"/>
              </a:ext>
            </a:extLst>
          </p:cNvPr>
          <p:cNvSpPr txBox="1"/>
          <p:nvPr/>
        </p:nvSpPr>
        <p:spPr>
          <a:xfrm>
            <a:off x="6647707" y="1216908"/>
            <a:ext cx="3355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Cash and Cash equivalents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E8387D1-E0AA-424C-9D73-1264661B97BA}"/>
              </a:ext>
            </a:extLst>
          </p:cNvPr>
          <p:cNvSpPr/>
          <p:nvPr/>
        </p:nvSpPr>
        <p:spPr>
          <a:xfrm>
            <a:off x="6647707" y="3350747"/>
            <a:ext cx="5094762" cy="64276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chemeClr val="tx1"/>
                </a:solidFill>
              </a:rPr>
              <a:t>Decrease of $1,581,944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818B14A-AAC3-489E-86FC-61A2C8A8287C}"/>
              </a:ext>
            </a:extLst>
          </p:cNvPr>
          <p:cNvSpPr txBox="1"/>
          <p:nvPr/>
        </p:nvSpPr>
        <p:spPr>
          <a:xfrm>
            <a:off x="6647707" y="3034358"/>
            <a:ext cx="5094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Cash and Cash equivalents beginning balance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4ED743D-6BD0-4887-BE4E-4BC80FF791DC}"/>
              </a:ext>
            </a:extLst>
          </p:cNvPr>
          <p:cNvSpPr/>
          <p:nvPr/>
        </p:nvSpPr>
        <p:spPr>
          <a:xfrm>
            <a:off x="6647707" y="4630998"/>
            <a:ext cx="5094762" cy="64276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chemeClr val="tx1"/>
                </a:solidFill>
              </a:rPr>
              <a:t>Increase of $1,214,081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CB2F6BB-34E3-482C-BC58-02BA4375A093}"/>
              </a:ext>
            </a:extLst>
          </p:cNvPr>
          <p:cNvSpPr txBox="1"/>
          <p:nvPr/>
        </p:nvSpPr>
        <p:spPr>
          <a:xfrm>
            <a:off x="6647707" y="4314609"/>
            <a:ext cx="5094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Cash and Cash equivalents ending balance</a:t>
            </a:r>
          </a:p>
        </p:txBody>
      </p:sp>
    </p:spTree>
    <p:extLst>
      <p:ext uri="{BB962C8B-B14F-4D97-AF65-F5344CB8AC3E}">
        <p14:creationId xmlns:p14="http://schemas.microsoft.com/office/powerpoint/2010/main" val="2498648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39AE264-8FB6-407C-B5FE-B3545FC69805}"/>
              </a:ext>
            </a:extLst>
          </p:cNvPr>
          <p:cNvSpPr txBox="1"/>
          <p:nvPr/>
        </p:nvSpPr>
        <p:spPr>
          <a:xfrm>
            <a:off x="2152462" y="2675344"/>
            <a:ext cx="76688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4000" b="1" dirty="0">
                <a:solidFill>
                  <a:schemeClr val="bg1"/>
                </a:solidFill>
              </a:rPr>
              <a:t>Reconciliations and the Cumulative</a:t>
            </a:r>
          </a:p>
          <a:p>
            <a:pPr algn="ctr"/>
            <a:r>
              <a:rPr lang="en-CA" sz="4000" b="1" dirty="0">
                <a:solidFill>
                  <a:schemeClr val="bg1"/>
                </a:solidFill>
              </a:rPr>
              <a:t>Result from 2015-2020</a:t>
            </a:r>
          </a:p>
        </p:txBody>
      </p:sp>
    </p:spTree>
    <p:extLst>
      <p:ext uri="{BB962C8B-B14F-4D97-AF65-F5344CB8AC3E}">
        <p14:creationId xmlns:p14="http://schemas.microsoft.com/office/powerpoint/2010/main" val="3962210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E81E59-F5FF-49FF-858C-ED234E55B5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2972" y="969243"/>
            <a:ext cx="8928559" cy="46992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0FADAB-2FBE-44B7-9FDF-B763A9FD19FB}"/>
              </a:ext>
            </a:extLst>
          </p:cNvPr>
          <p:cNvSpPr txBox="1"/>
          <p:nvPr/>
        </p:nvSpPr>
        <p:spPr>
          <a:xfrm>
            <a:off x="404560" y="235501"/>
            <a:ext cx="85277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dirty="0"/>
              <a:t>Audit Reconciliation for the 2019-2020 fiscal year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671DE5-8D3C-4AE2-A854-CB400A6B7554}"/>
              </a:ext>
            </a:extLst>
          </p:cNvPr>
          <p:cNvSpPr/>
          <p:nvPr/>
        </p:nvSpPr>
        <p:spPr>
          <a:xfrm>
            <a:off x="1049867" y="6239933"/>
            <a:ext cx="11303000" cy="1042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CBB49D-C0F0-4BB4-95D4-FB7679A05E9E}"/>
              </a:ext>
            </a:extLst>
          </p:cNvPr>
          <p:cNvSpPr/>
          <p:nvPr/>
        </p:nvSpPr>
        <p:spPr>
          <a:xfrm>
            <a:off x="404561" y="5812366"/>
            <a:ext cx="11431840" cy="8551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chemeClr val="tx1"/>
                </a:solidFill>
              </a:rPr>
              <a:t>No discrepancies </a:t>
            </a:r>
            <a:r>
              <a:rPr lang="en-CA" sz="2400" dirty="0">
                <a:solidFill>
                  <a:schemeClr val="tx1"/>
                </a:solidFill>
              </a:rPr>
              <a:t>were recorded when the </a:t>
            </a:r>
            <a:r>
              <a:rPr lang="en-CA" sz="2400" b="1" dirty="0">
                <a:solidFill>
                  <a:schemeClr val="tx1"/>
                </a:solidFill>
              </a:rPr>
              <a:t>audit was reconciliated </a:t>
            </a:r>
            <a:r>
              <a:rPr lang="en-CA" sz="2400" dirty="0">
                <a:solidFill>
                  <a:schemeClr val="tx1"/>
                </a:solidFill>
              </a:rPr>
              <a:t>with the </a:t>
            </a:r>
            <a:r>
              <a:rPr lang="en-CA" sz="2400" b="1" dirty="0">
                <a:solidFill>
                  <a:schemeClr val="tx1"/>
                </a:solidFill>
              </a:rPr>
              <a:t>CSU’s operational budget and actuals </a:t>
            </a:r>
            <a:r>
              <a:rPr lang="en-CA" sz="2400" dirty="0">
                <a:solidFill>
                  <a:schemeClr val="tx1"/>
                </a:solidFill>
              </a:rPr>
              <a:t>for the </a:t>
            </a:r>
            <a:r>
              <a:rPr lang="en-CA" sz="2400" b="1" dirty="0">
                <a:solidFill>
                  <a:schemeClr val="tx1"/>
                </a:solidFill>
              </a:rPr>
              <a:t>2019-2020 fiscal year</a:t>
            </a:r>
            <a:endParaRPr lang="en-CA" sz="2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141228-63CD-4A13-BB4E-2A8357E89A6D}"/>
              </a:ext>
            </a:extLst>
          </p:cNvPr>
          <p:cNvSpPr/>
          <p:nvPr/>
        </p:nvSpPr>
        <p:spPr>
          <a:xfrm>
            <a:off x="482600" y="5571067"/>
            <a:ext cx="1312333" cy="3217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Insight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C8ECD22-5B8A-44A5-B209-EBBA9208A5B3}"/>
              </a:ext>
            </a:extLst>
          </p:cNvPr>
          <p:cNvSpPr/>
          <p:nvPr/>
        </p:nvSpPr>
        <p:spPr>
          <a:xfrm>
            <a:off x="4812632" y="5389429"/>
            <a:ext cx="1866930" cy="32173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1117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F92723-8756-48BC-BE37-A02F723DE3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173" y="1249677"/>
            <a:ext cx="10715654" cy="37926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0FADAB-2FBE-44B7-9FDF-B763A9FD19FB}"/>
              </a:ext>
            </a:extLst>
          </p:cNvPr>
          <p:cNvSpPr txBox="1"/>
          <p:nvPr/>
        </p:nvSpPr>
        <p:spPr>
          <a:xfrm>
            <a:off x="404560" y="235501"/>
            <a:ext cx="85277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dirty="0"/>
              <a:t>Cumulative results from the 2015 to 2020 fiscal year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671DE5-8D3C-4AE2-A854-CB400A6B7554}"/>
              </a:ext>
            </a:extLst>
          </p:cNvPr>
          <p:cNvSpPr/>
          <p:nvPr/>
        </p:nvSpPr>
        <p:spPr>
          <a:xfrm>
            <a:off x="1049867" y="6239933"/>
            <a:ext cx="11303000" cy="1042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CBB49D-C0F0-4BB4-95D4-FB7679A05E9E}"/>
              </a:ext>
            </a:extLst>
          </p:cNvPr>
          <p:cNvSpPr/>
          <p:nvPr/>
        </p:nvSpPr>
        <p:spPr>
          <a:xfrm>
            <a:off x="404561" y="5812366"/>
            <a:ext cx="11431840" cy="8551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chemeClr val="tx1"/>
                </a:solidFill>
              </a:rPr>
              <a:t>The </a:t>
            </a:r>
            <a:r>
              <a:rPr lang="en-CA" sz="2400" b="1" dirty="0">
                <a:solidFill>
                  <a:schemeClr val="tx1"/>
                </a:solidFill>
              </a:rPr>
              <a:t>Cumulative result </a:t>
            </a:r>
            <a:r>
              <a:rPr lang="en-CA" sz="2400" dirty="0">
                <a:solidFill>
                  <a:schemeClr val="tx1"/>
                </a:solidFill>
              </a:rPr>
              <a:t>from </a:t>
            </a:r>
            <a:r>
              <a:rPr lang="en-CA" sz="2400" b="1" dirty="0">
                <a:solidFill>
                  <a:schemeClr val="tx1"/>
                </a:solidFill>
              </a:rPr>
              <a:t>2015 to 2020 </a:t>
            </a:r>
            <a:r>
              <a:rPr lang="en-CA" sz="2400" dirty="0">
                <a:solidFill>
                  <a:schemeClr val="tx1"/>
                </a:solidFill>
              </a:rPr>
              <a:t>totals a </a:t>
            </a:r>
            <a:r>
              <a:rPr lang="en-CA" sz="2400" b="1" dirty="0">
                <a:solidFill>
                  <a:schemeClr val="tx1"/>
                </a:solidFill>
              </a:rPr>
              <a:t>$203,092 surplus</a:t>
            </a:r>
            <a:endParaRPr lang="en-CA" sz="2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141228-63CD-4A13-BB4E-2A8357E89A6D}"/>
              </a:ext>
            </a:extLst>
          </p:cNvPr>
          <p:cNvSpPr/>
          <p:nvPr/>
        </p:nvSpPr>
        <p:spPr>
          <a:xfrm>
            <a:off x="482600" y="5571067"/>
            <a:ext cx="1312333" cy="3217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Insight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C8ECD22-5B8A-44A5-B209-EBBA9208A5B3}"/>
              </a:ext>
            </a:extLst>
          </p:cNvPr>
          <p:cNvSpPr/>
          <p:nvPr/>
        </p:nvSpPr>
        <p:spPr>
          <a:xfrm>
            <a:off x="9900271" y="4720563"/>
            <a:ext cx="1553556" cy="32173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0246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39AE264-8FB6-407C-B5FE-B3545FC69805}"/>
              </a:ext>
            </a:extLst>
          </p:cNvPr>
          <p:cNvSpPr txBox="1"/>
          <p:nvPr/>
        </p:nvSpPr>
        <p:spPr>
          <a:xfrm>
            <a:off x="433231" y="587597"/>
            <a:ext cx="25612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b="1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B70EAB-F472-409B-B0DB-AA5DD6ADDF78}"/>
              </a:ext>
            </a:extLst>
          </p:cNvPr>
          <p:cNvSpPr txBox="1"/>
          <p:nvPr/>
        </p:nvSpPr>
        <p:spPr>
          <a:xfrm>
            <a:off x="4607906" y="3213556"/>
            <a:ext cx="2976199" cy="76944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CA" sz="2200" dirty="0">
                <a:solidFill>
                  <a:schemeClr val="bg1"/>
                </a:solidFill>
              </a:rPr>
              <a:t>Annual General Meeting</a:t>
            </a:r>
          </a:p>
          <a:p>
            <a:pPr algn="ctr"/>
            <a:r>
              <a:rPr lang="en-CA" sz="2200" dirty="0">
                <a:solidFill>
                  <a:schemeClr val="bg1"/>
                </a:solidFill>
              </a:rPr>
              <a:t>April 29</a:t>
            </a:r>
            <a:r>
              <a:rPr lang="en-CA" sz="2200" baseline="30000" dirty="0">
                <a:solidFill>
                  <a:schemeClr val="bg1"/>
                </a:solidFill>
              </a:rPr>
              <a:t>th</a:t>
            </a:r>
            <a:r>
              <a:rPr lang="en-CA" sz="2200" dirty="0">
                <a:solidFill>
                  <a:schemeClr val="bg1"/>
                </a:solidFill>
              </a:rPr>
              <a:t>, 2021</a:t>
            </a:r>
            <a:endParaRPr lang="en-CA" sz="22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0584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6FDA2-EB93-420A-90A8-5958E5476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>
                <a:solidFill>
                  <a:schemeClr val="bg1">
                    <a:lumMod val="50000"/>
                  </a:schemeClr>
                </a:solidFill>
              </a:rPr>
              <a:t>0</a:t>
            </a:r>
            <a:fld id="{2AECE1AB-9E62-4408-ADB0-6EC02172B234}" type="slidenum">
              <a:rPr lang="en-CA" smtClean="0"/>
              <a:pPr/>
              <a:t>2</a:t>
            </a:fld>
            <a:endParaRPr lang="en-CA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338B63-B817-405A-A31B-80274672B185}"/>
              </a:ext>
            </a:extLst>
          </p:cNvPr>
          <p:cNvSpPr txBox="1"/>
          <p:nvPr/>
        </p:nvSpPr>
        <p:spPr>
          <a:xfrm>
            <a:off x="404560" y="235501"/>
            <a:ext cx="85277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dirty="0"/>
              <a:t>Agenda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0A179D-F32D-4979-A080-8E428FDD0B9B}"/>
              </a:ext>
            </a:extLst>
          </p:cNvPr>
          <p:cNvGrpSpPr/>
          <p:nvPr/>
        </p:nvGrpSpPr>
        <p:grpSpPr>
          <a:xfrm>
            <a:off x="-5773222" y="71617"/>
            <a:ext cx="17410823" cy="7293488"/>
            <a:chOff x="-5739355" y="-38450"/>
            <a:chExt cx="17410823" cy="7293488"/>
          </a:xfrm>
        </p:grpSpPr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072B0F88-8C9F-42FA-AF62-B901D876E293}"/>
                </a:ext>
              </a:extLst>
            </p:cNvPr>
            <p:cNvSpPr/>
            <p:nvPr/>
          </p:nvSpPr>
          <p:spPr>
            <a:xfrm>
              <a:off x="-5739355" y="-38450"/>
              <a:ext cx="7293488" cy="7293488"/>
            </a:xfrm>
            <a:prstGeom prst="blockArc">
              <a:avLst>
                <a:gd name="adj1" fmla="val 18900000"/>
                <a:gd name="adj2" fmla="val 2700000"/>
                <a:gd name="adj3" fmla="val 296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D6C54AD-2F5E-400B-AAC3-35BD34F80842}"/>
                </a:ext>
              </a:extLst>
            </p:cNvPr>
            <p:cNvSpPr/>
            <p:nvPr/>
          </p:nvSpPr>
          <p:spPr>
            <a:xfrm>
              <a:off x="998130" y="1315547"/>
              <a:ext cx="10673338" cy="833607"/>
            </a:xfrm>
            <a:custGeom>
              <a:avLst/>
              <a:gdLst>
                <a:gd name="connsiteX0" fmla="*/ 0 w 10673338"/>
                <a:gd name="connsiteY0" fmla="*/ 0 h 833607"/>
                <a:gd name="connsiteX1" fmla="*/ 10673338 w 10673338"/>
                <a:gd name="connsiteY1" fmla="*/ 0 h 833607"/>
                <a:gd name="connsiteX2" fmla="*/ 10673338 w 10673338"/>
                <a:gd name="connsiteY2" fmla="*/ 833607 h 833607"/>
                <a:gd name="connsiteX3" fmla="*/ 0 w 10673338"/>
                <a:gd name="connsiteY3" fmla="*/ 833607 h 833607"/>
                <a:gd name="connsiteX4" fmla="*/ 0 w 10673338"/>
                <a:gd name="connsiteY4" fmla="*/ 0 h 83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73338" h="833607">
                  <a:moveTo>
                    <a:pt x="0" y="0"/>
                  </a:moveTo>
                  <a:lnTo>
                    <a:pt x="10673338" y="0"/>
                  </a:lnTo>
                  <a:lnTo>
                    <a:pt x="10673338" y="833607"/>
                  </a:lnTo>
                  <a:lnTo>
                    <a:pt x="0" y="8336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1676" tIns="66040" rIns="66040" bIns="66040" numCol="1" spcCol="1270" anchor="ctr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2600" kern="1200" dirty="0"/>
                <a:t>Non-Consolidated Statement of Operations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4CCA93C-A6EB-4ABA-ACB1-430908C0CB0C}"/>
                </a:ext>
              </a:extLst>
            </p:cNvPr>
            <p:cNvSpPr/>
            <p:nvPr/>
          </p:nvSpPr>
          <p:spPr>
            <a:xfrm>
              <a:off x="477126" y="1211346"/>
              <a:ext cx="1042009" cy="104200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en-CA" sz="4000" dirty="0"/>
                <a:t>1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A41F088-2AA2-4BF5-9AF8-E65CACC54E87}"/>
                </a:ext>
              </a:extLst>
            </p:cNvPr>
            <p:cNvSpPr/>
            <p:nvPr/>
          </p:nvSpPr>
          <p:spPr>
            <a:xfrm>
              <a:off x="1476057" y="2566175"/>
              <a:ext cx="10195411" cy="833607"/>
            </a:xfrm>
            <a:custGeom>
              <a:avLst/>
              <a:gdLst>
                <a:gd name="connsiteX0" fmla="*/ 0 w 10195411"/>
                <a:gd name="connsiteY0" fmla="*/ 0 h 833607"/>
                <a:gd name="connsiteX1" fmla="*/ 10195411 w 10195411"/>
                <a:gd name="connsiteY1" fmla="*/ 0 h 833607"/>
                <a:gd name="connsiteX2" fmla="*/ 10195411 w 10195411"/>
                <a:gd name="connsiteY2" fmla="*/ 833607 h 833607"/>
                <a:gd name="connsiteX3" fmla="*/ 0 w 10195411"/>
                <a:gd name="connsiteY3" fmla="*/ 833607 h 833607"/>
                <a:gd name="connsiteX4" fmla="*/ 0 w 10195411"/>
                <a:gd name="connsiteY4" fmla="*/ 0 h 83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5411" h="833607">
                  <a:moveTo>
                    <a:pt x="0" y="0"/>
                  </a:moveTo>
                  <a:lnTo>
                    <a:pt x="10195411" y="0"/>
                  </a:lnTo>
                  <a:lnTo>
                    <a:pt x="10195411" y="833607"/>
                  </a:lnTo>
                  <a:lnTo>
                    <a:pt x="0" y="8336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1676" tIns="66040" rIns="66040" bIns="66040" numCol="1" spcCol="1270" anchor="ctr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2600" dirty="0"/>
                <a:t>Non-Consolidated Statement of Changes in Net Assets</a:t>
              </a:r>
              <a:endParaRPr lang="en-CA" sz="2600" kern="12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AA61644-1242-49D7-99EC-95B763707822}"/>
                </a:ext>
              </a:extLst>
            </p:cNvPr>
            <p:cNvSpPr/>
            <p:nvPr/>
          </p:nvSpPr>
          <p:spPr>
            <a:xfrm>
              <a:off x="955052" y="2461974"/>
              <a:ext cx="1042009" cy="104200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en-CA" sz="4000" dirty="0"/>
                <a:t>2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386E2AA-FB3C-4B9A-ACC3-9803F1901683}"/>
                </a:ext>
              </a:extLst>
            </p:cNvPr>
            <p:cNvSpPr/>
            <p:nvPr/>
          </p:nvSpPr>
          <p:spPr>
            <a:xfrm>
              <a:off x="1476057" y="3816803"/>
              <a:ext cx="10195411" cy="833607"/>
            </a:xfrm>
            <a:custGeom>
              <a:avLst/>
              <a:gdLst>
                <a:gd name="connsiteX0" fmla="*/ 0 w 10195411"/>
                <a:gd name="connsiteY0" fmla="*/ 0 h 833607"/>
                <a:gd name="connsiteX1" fmla="*/ 10195411 w 10195411"/>
                <a:gd name="connsiteY1" fmla="*/ 0 h 833607"/>
                <a:gd name="connsiteX2" fmla="*/ 10195411 w 10195411"/>
                <a:gd name="connsiteY2" fmla="*/ 833607 h 833607"/>
                <a:gd name="connsiteX3" fmla="*/ 0 w 10195411"/>
                <a:gd name="connsiteY3" fmla="*/ 833607 h 833607"/>
                <a:gd name="connsiteX4" fmla="*/ 0 w 10195411"/>
                <a:gd name="connsiteY4" fmla="*/ 0 h 83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5411" h="833607">
                  <a:moveTo>
                    <a:pt x="0" y="0"/>
                  </a:moveTo>
                  <a:lnTo>
                    <a:pt x="10195411" y="0"/>
                  </a:lnTo>
                  <a:lnTo>
                    <a:pt x="10195411" y="833607"/>
                  </a:lnTo>
                  <a:lnTo>
                    <a:pt x="0" y="8336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1676" tIns="66040" rIns="66040" bIns="66040" numCol="1" spcCol="1270" anchor="ctr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2600" kern="1200" dirty="0"/>
                <a:t>Non-Consolidated Balance Sheet and Statement of Cash Flows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36B58FA-FDE4-4F6F-93F2-AA0B9EF4D15E}"/>
                </a:ext>
              </a:extLst>
            </p:cNvPr>
            <p:cNvSpPr/>
            <p:nvPr/>
          </p:nvSpPr>
          <p:spPr>
            <a:xfrm>
              <a:off x="955052" y="3712602"/>
              <a:ext cx="1042009" cy="104200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en-CA" sz="4000" dirty="0"/>
                <a:t>3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646507E-8F58-4223-A7F7-7AC92C5BDEFB}"/>
                </a:ext>
              </a:extLst>
            </p:cNvPr>
            <p:cNvSpPr/>
            <p:nvPr/>
          </p:nvSpPr>
          <p:spPr>
            <a:xfrm>
              <a:off x="998130" y="5067432"/>
              <a:ext cx="10673338" cy="833607"/>
            </a:xfrm>
            <a:custGeom>
              <a:avLst/>
              <a:gdLst>
                <a:gd name="connsiteX0" fmla="*/ 0 w 10673338"/>
                <a:gd name="connsiteY0" fmla="*/ 0 h 833607"/>
                <a:gd name="connsiteX1" fmla="*/ 10673338 w 10673338"/>
                <a:gd name="connsiteY1" fmla="*/ 0 h 833607"/>
                <a:gd name="connsiteX2" fmla="*/ 10673338 w 10673338"/>
                <a:gd name="connsiteY2" fmla="*/ 833607 h 833607"/>
                <a:gd name="connsiteX3" fmla="*/ 0 w 10673338"/>
                <a:gd name="connsiteY3" fmla="*/ 833607 h 833607"/>
                <a:gd name="connsiteX4" fmla="*/ 0 w 10673338"/>
                <a:gd name="connsiteY4" fmla="*/ 0 h 83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73338" h="833607">
                  <a:moveTo>
                    <a:pt x="0" y="0"/>
                  </a:moveTo>
                  <a:lnTo>
                    <a:pt x="10673338" y="0"/>
                  </a:lnTo>
                  <a:lnTo>
                    <a:pt x="10673338" y="833607"/>
                  </a:lnTo>
                  <a:lnTo>
                    <a:pt x="0" y="8336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1676" tIns="66040" rIns="66040" bIns="66040" numCol="1" spcCol="1270" anchor="ctr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2600" kern="1200" dirty="0"/>
                <a:t>Reconciliations from the Audit and the Cumulative result from 2015-2020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CDDC63E-9806-4BA4-AF4F-A475B1B05A19}"/>
                </a:ext>
              </a:extLst>
            </p:cNvPr>
            <p:cNvSpPr/>
            <p:nvPr/>
          </p:nvSpPr>
          <p:spPr>
            <a:xfrm>
              <a:off x="477126" y="4963231"/>
              <a:ext cx="1042009" cy="1042009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en-CA" sz="4000" dirty="0"/>
                <a:t>4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BD1FBABA-B2D1-4544-9273-AF09F7CECCA5}"/>
              </a:ext>
            </a:extLst>
          </p:cNvPr>
          <p:cNvSpPr/>
          <p:nvPr/>
        </p:nvSpPr>
        <p:spPr>
          <a:xfrm>
            <a:off x="1049867" y="6239933"/>
            <a:ext cx="11303000" cy="1042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683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39AE264-8FB6-407C-B5FE-B3545FC69805}"/>
              </a:ext>
            </a:extLst>
          </p:cNvPr>
          <p:cNvSpPr txBox="1"/>
          <p:nvPr/>
        </p:nvSpPr>
        <p:spPr>
          <a:xfrm>
            <a:off x="2778104" y="2721114"/>
            <a:ext cx="72108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4000" b="1" dirty="0">
                <a:solidFill>
                  <a:schemeClr val="bg1"/>
                </a:solidFill>
              </a:rPr>
              <a:t>The Non-Consolidated Statement</a:t>
            </a:r>
          </a:p>
          <a:p>
            <a:pPr algn="ctr"/>
            <a:r>
              <a:rPr lang="en-CA" sz="4000" b="1" dirty="0">
                <a:solidFill>
                  <a:schemeClr val="bg1"/>
                </a:solidFill>
              </a:rPr>
              <a:t>Of Operations</a:t>
            </a:r>
          </a:p>
        </p:txBody>
      </p:sp>
    </p:spTree>
    <p:extLst>
      <p:ext uri="{BB962C8B-B14F-4D97-AF65-F5344CB8AC3E}">
        <p14:creationId xmlns:p14="http://schemas.microsoft.com/office/powerpoint/2010/main" val="2655452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0FA86CF-D225-4D9C-9D00-39A1AE4061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626" y="1270251"/>
            <a:ext cx="4692660" cy="4328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FB0ABE-8174-44D0-A90D-FCF6E07C7A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00" y="1194891"/>
            <a:ext cx="4838881" cy="43283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0FADAB-2FBE-44B7-9FDF-B763A9FD19FB}"/>
              </a:ext>
            </a:extLst>
          </p:cNvPr>
          <p:cNvSpPr txBox="1"/>
          <p:nvPr/>
        </p:nvSpPr>
        <p:spPr>
          <a:xfrm>
            <a:off x="404560" y="235501"/>
            <a:ext cx="85277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dirty="0"/>
              <a:t>Comparison of 2018-2019 and 2019-2020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671DE5-8D3C-4AE2-A854-CB400A6B7554}"/>
              </a:ext>
            </a:extLst>
          </p:cNvPr>
          <p:cNvSpPr/>
          <p:nvPr/>
        </p:nvSpPr>
        <p:spPr>
          <a:xfrm>
            <a:off x="1049867" y="6239933"/>
            <a:ext cx="11303000" cy="1042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CBB49D-C0F0-4BB4-95D4-FB7679A05E9E}"/>
              </a:ext>
            </a:extLst>
          </p:cNvPr>
          <p:cNvSpPr/>
          <p:nvPr/>
        </p:nvSpPr>
        <p:spPr>
          <a:xfrm>
            <a:off x="404561" y="5812366"/>
            <a:ext cx="11431840" cy="8551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chemeClr val="tx1"/>
                </a:solidFill>
              </a:rPr>
              <a:t>The CSU ended the </a:t>
            </a:r>
            <a:r>
              <a:rPr lang="en-CA" sz="2400" b="1" dirty="0">
                <a:solidFill>
                  <a:schemeClr val="tx1"/>
                </a:solidFill>
              </a:rPr>
              <a:t>2018-2019 fiscal year </a:t>
            </a:r>
            <a:r>
              <a:rPr lang="en-CA" sz="2400" dirty="0">
                <a:solidFill>
                  <a:schemeClr val="tx1"/>
                </a:solidFill>
              </a:rPr>
              <a:t>with a </a:t>
            </a:r>
            <a:r>
              <a:rPr lang="en-CA" sz="2400" b="1" dirty="0">
                <a:solidFill>
                  <a:schemeClr val="tx1"/>
                </a:solidFill>
              </a:rPr>
              <a:t>$282,354 surplus </a:t>
            </a:r>
            <a:r>
              <a:rPr lang="en-CA" sz="2400" dirty="0">
                <a:solidFill>
                  <a:schemeClr val="tx1"/>
                </a:solidFill>
              </a:rPr>
              <a:t>and the </a:t>
            </a:r>
            <a:r>
              <a:rPr lang="en-CA" sz="2400" b="1" dirty="0">
                <a:solidFill>
                  <a:schemeClr val="tx1"/>
                </a:solidFill>
              </a:rPr>
              <a:t>2019-2020 fiscal year</a:t>
            </a:r>
            <a:r>
              <a:rPr lang="en-CA" sz="2400" dirty="0">
                <a:solidFill>
                  <a:schemeClr val="tx1"/>
                </a:solidFill>
              </a:rPr>
              <a:t> ended with a </a:t>
            </a:r>
            <a:r>
              <a:rPr lang="en-CA" sz="2400" b="1" dirty="0">
                <a:solidFill>
                  <a:schemeClr val="tx1"/>
                </a:solidFill>
              </a:rPr>
              <a:t>$295,892 surplus</a:t>
            </a:r>
            <a:endParaRPr lang="en-CA" sz="2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141228-63CD-4A13-BB4E-2A8357E89A6D}"/>
              </a:ext>
            </a:extLst>
          </p:cNvPr>
          <p:cNvSpPr/>
          <p:nvPr/>
        </p:nvSpPr>
        <p:spPr>
          <a:xfrm>
            <a:off x="482600" y="5571067"/>
            <a:ext cx="1312333" cy="3217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Insight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C8ECD22-5B8A-44A5-B209-EBBA9208A5B3}"/>
              </a:ext>
            </a:extLst>
          </p:cNvPr>
          <p:cNvSpPr/>
          <p:nvPr/>
        </p:nvSpPr>
        <p:spPr>
          <a:xfrm>
            <a:off x="10760126" y="5046388"/>
            <a:ext cx="701160" cy="2887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1155585-4005-4FC3-BB15-B23C30CCB13F}"/>
              </a:ext>
            </a:extLst>
          </p:cNvPr>
          <p:cNvSpPr/>
          <p:nvPr/>
        </p:nvSpPr>
        <p:spPr>
          <a:xfrm>
            <a:off x="4620321" y="5197923"/>
            <a:ext cx="701160" cy="21972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9BE9E9-132A-4E85-B819-7821A350A94F}"/>
              </a:ext>
            </a:extLst>
          </p:cNvPr>
          <p:cNvSpPr txBox="1"/>
          <p:nvPr/>
        </p:nvSpPr>
        <p:spPr>
          <a:xfrm>
            <a:off x="2172559" y="937541"/>
            <a:ext cx="174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2019-2020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2DB9992-F7A4-4F80-97EF-A28F98A6FEC0}"/>
              </a:ext>
            </a:extLst>
          </p:cNvPr>
          <p:cNvSpPr txBox="1"/>
          <p:nvPr/>
        </p:nvSpPr>
        <p:spPr>
          <a:xfrm>
            <a:off x="8841492" y="937541"/>
            <a:ext cx="174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2018-2019</a:t>
            </a:r>
          </a:p>
        </p:txBody>
      </p:sp>
    </p:spTree>
    <p:extLst>
      <p:ext uri="{BB962C8B-B14F-4D97-AF65-F5344CB8AC3E}">
        <p14:creationId xmlns:p14="http://schemas.microsoft.com/office/powerpoint/2010/main" val="2500145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0FA86CF-D225-4D9C-9D00-39A1AE4061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626" y="1270251"/>
            <a:ext cx="4692660" cy="4328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FB0ABE-8174-44D0-A90D-FCF6E07C7A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00" y="1205163"/>
            <a:ext cx="4838881" cy="43283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0FADAB-2FBE-44B7-9FDF-B763A9FD19FB}"/>
              </a:ext>
            </a:extLst>
          </p:cNvPr>
          <p:cNvSpPr txBox="1"/>
          <p:nvPr/>
        </p:nvSpPr>
        <p:spPr>
          <a:xfrm>
            <a:off x="404560" y="235501"/>
            <a:ext cx="85277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dirty="0"/>
              <a:t>Comparison of 2018-2019 and 2019-2020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671DE5-8D3C-4AE2-A854-CB400A6B7554}"/>
              </a:ext>
            </a:extLst>
          </p:cNvPr>
          <p:cNvSpPr/>
          <p:nvPr/>
        </p:nvSpPr>
        <p:spPr>
          <a:xfrm>
            <a:off x="1049867" y="6239933"/>
            <a:ext cx="11303000" cy="1042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CBB49D-C0F0-4BB4-95D4-FB7679A05E9E}"/>
              </a:ext>
            </a:extLst>
          </p:cNvPr>
          <p:cNvSpPr/>
          <p:nvPr/>
        </p:nvSpPr>
        <p:spPr>
          <a:xfrm>
            <a:off x="404561" y="5812366"/>
            <a:ext cx="11431840" cy="8551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chemeClr val="tx1"/>
                </a:solidFill>
              </a:rPr>
              <a:t>The CSU ended the </a:t>
            </a:r>
            <a:r>
              <a:rPr lang="en-CA" sz="2400" b="1" dirty="0">
                <a:solidFill>
                  <a:schemeClr val="tx1"/>
                </a:solidFill>
              </a:rPr>
              <a:t>2018-2019 fiscal year </a:t>
            </a:r>
            <a:r>
              <a:rPr lang="en-CA" sz="2400" dirty="0">
                <a:solidFill>
                  <a:schemeClr val="tx1"/>
                </a:solidFill>
              </a:rPr>
              <a:t>with a </a:t>
            </a:r>
            <a:r>
              <a:rPr lang="en-CA" sz="2400" b="1" dirty="0">
                <a:solidFill>
                  <a:schemeClr val="tx1"/>
                </a:solidFill>
              </a:rPr>
              <a:t>$282,354 surplus </a:t>
            </a:r>
            <a:r>
              <a:rPr lang="en-CA" sz="2400" dirty="0">
                <a:solidFill>
                  <a:schemeClr val="tx1"/>
                </a:solidFill>
              </a:rPr>
              <a:t>and the </a:t>
            </a:r>
            <a:r>
              <a:rPr lang="en-CA" sz="2400" b="1" dirty="0">
                <a:solidFill>
                  <a:schemeClr val="tx1"/>
                </a:solidFill>
              </a:rPr>
              <a:t>2019-2020 fiscal year</a:t>
            </a:r>
            <a:r>
              <a:rPr lang="en-CA" sz="2400" dirty="0">
                <a:solidFill>
                  <a:schemeClr val="tx1"/>
                </a:solidFill>
              </a:rPr>
              <a:t> ended with a </a:t>
            </a:r>
            <a:r>
              <a:rPr lang="en-CA" sz="2400" b="1" dirty="0">
                <a:solidFill>
                  <a:schemeClr val="tx1"/>
                </a:solidFill>
              </a:rPr>
              <a:t>$295,892 surplus</a:t>
            </a:r>
            <a:endParaRPr lang="en-CA" sz="2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141228-63CD-4A13-BB4E-2A8357E89A6D}"/>
              </a:ext>
            </a:extLst>
          </p:cNvPr>
          <p:cNvSpPr/>
          <p:nvPr/>
        </p:nvSpPr>
        <p:spPr>
          <a:xfrm>
            <a:off x="482600" y="5571067"/>
            <a:ext cx="1312333" cy="3217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Insight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C8ECD22-5B8A-44A5-B209-EBBA9208A5B3}"/>
              </a:ext>
            </a:extLst>
          </p:cNvPr>
          <p:cNvSpPr/>
          <p:nvPr/>
        </p:nvSpPr>
        <p:spPr>
          <a:xfrm>
            <a:off x="10760126" y="5046388"/>
            <a:ext cx="701160" cy="28875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1155585-4005-4FC3-BB15-B23C30CCB13F}"/>
              </a:ext>
            </a:extLst>
          </p:cNvPr>
          <p:cNvSpPr/>
          <p:nvPr/>
        </p:nvSpPr>
        <p:spPr>
          <a:xfrm>
            <a:off x="4620321" y="5197923"/>
            <a:ext cx="701160" cy="21972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9BE9E9-132A-4E85-B819-7821A350A94F}"/>
              </a:ext>
            </a:extLst>
          </p:cNvPr>
          <p:cNvSpPr txBox="1"/>
          <p:nvPr/>
        </p:nvSpPr>
        <p:spPr>
          <a:xfrm>
            <a:off x="2172559" y="937541"/>
            <a:ext cx="174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2019-2020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2DB9992-F7A4-4F80-97EF-A28F98A6FEC0}"/>
              </a:ext>
            </a:extLst>
          </p:cNvPr>
          <p:cNvSpPr txBox="1"/>
          <p:nvPr/>
        </p:nvSpPr>
        <p:spPr>
          <a:xfrm>
            <a:off x="8841492" y="937541"/>
            <a:ext cx="174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2018-2019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AAA86B-ADD8-4F20-AFF4-65B1487230A4}"/>
              </a:ext>
            </a:extLst>
          </p:cNvPr>
          <p:cNvSpPr/>
          <p:nvPr/>
        </p:nvSpPr>
        <p:spPr>
          <a:xfrm>
            <a:off x="-97204" y="-273890"/>
            <a:ext cx="12435369" cy="754895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9CD9A3-7813-47CE-B5EF-DA7F60F4FACF}"/>
              </a:ext>
            </a:extLst>
          </p:cNvPr>
          <p:cNvSpPr/>
          <p:nvPr/>
        </p:nvSpPr>
        <p:spPr>
          <a:xfrm>
            <a:off x="-97204" y="-267014"/>
            <a:ext cx="12317787" cy="144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8FDEB7-8FA9-4A28-9091-C8B2690A4DDD}"/>
              </a:ext>
            </a:extLst>
          </p:cNvPr>
          <p:cNvSpPr txBox="1"/>
          <p:nvPr/>
        </p:nvSpPr>
        <p:spPr>
          <a:xfrm>
            <a:off x="404560" y="152047"/>
            <a:ext cx="1143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/>
              <a:t>Summary of changes from 2018-2019 to 2019-2020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F8F500-79BD-49D8-A1AA-19B84137BE34}"/>
              </a:ext>
            </a:extLst>
          </p:cNvPr>
          <p:cNvSpPr/>
          <p:nvPr/>
        </p:nvSpPr>
        <p:spPr>
          <a:xfrm>
            <a:off x="404560" y="2083218"/>
            <a:ext cx="11304840" cy="6865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chemeClr val="tx1"/>
                </a:solidFill>
              </a:rPr>
              <a:t>Increase of $284,730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84E0DB-A2D5-4204-B9CE-F12173D5291F}"/>
              </a:ext>
            </a:extLst>
          </p:cNvPr>
          <p:cNvSpPr/>
          <p:nvPr/>
        </p:nvSpPr>
        <p:spPr>
          <a:xfrm>
            <a:off x="404560" y="3124952"/>
            <a:ext cx="11304840" cy="6865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chemeClr val="tx1"/>
                </a:solidFill>
              </a:rPr>
              <a:t>Increased Revenues ($311,478) and Increased expenses ($357,173)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7B6105-C0CA-4A76-84D5-E301620258DD}"/>
              </a:ext>
            </a:extLst>
          </p:cNvPr>
          <p:cNvSpPr/>
          <p:nvPr/>
        </p:nvSpPr>
        <p:spPr>
          <a:xfrm>
            <a:off x="404560" y="4166686"/>
            <a:ext cx="11304840" cy="6865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chemeClr val="tx1"/>
                </a:solidFill>
              </a:rPr>
              <a:t>Decreased Revenues ($82,233) and Decreased Expenses ($89,483)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144C02-8615-4774-852B-F46058112687}"/>
              </a:ext>
            </a:extLst>
          </p:cNvPr>
          <p:cNvSpPr txBox="1"/>
          <p:nvPr/>
        </p:nvSpPr>
        <p:spPr>
          <a:xfrm>
            <a:off x="408280" y="1720963"/>
            <a:ext cx="2582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Student Fees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9AF3AA-6CB9-4542-BBF6-BDC99A714AFA}"/>
              </a:ext>
            </a:extLst>
          </p:cNvPr>
          <p:cNvSpPr txBox="1"/>
          <p:nvPr/>
        </p:nvSpPr>
        <p:spPr>
          <a:xfrm>
            <a:off x="408280" y="2762697"/>
            <a:ext cx="2582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Insurance Plan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FEB2C63-8E5C-43D8-8FC2-2EA1AA55C858}"/>
              </a:ext>
            </a:extLst>
          </p:cNvPr>
          <p:cNvSpPr txBox="1"/>
          <p:nvPr/>
        </p:nvSpPr>
        <p:spPr>
          <a:xfrm>
            <a:off x="408280" y="3804431"/>
            <a:ext cx="2582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SSAELC Fund</a:t>
            </a:r>
          </a:p>
        </p:txBody>
      </p:sp>
    </p:spTree>
    <p:extLst>
      <p:ext uri="{BB962C8B-B14F-4D97-AF65-F5344CB8AC3E}">
        <p14:creationId xmlns:p14="http://schemas.microsoft.com/office/powerpoint/2010/main" val="400117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8F16A24-276E-4051-9F16-C9E89C80151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1506" y="1321842"/>
            <a:ext cx="8313241" cy="39583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0FADAB-2FBE-44B7-9FDF-B763A9FD19FB}"/>
              </a:ext>
            </a:extLst>
          </p:cNvPr>
          <p:cNvSpPr txBox="1"/>
          <p:nvPr/>
        </p:nvSpPr>
        <p:spPr>
          <a:xfrm>
            <a:off x="404560" y="235501"/>
            <a:ext cx="85277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dirty="0"/>
              <a:t>Note 7: Health and Dental Plan (Student Insurance)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671DE5-8D3C-4AE2-A854-CB400A6B7554}"/>
              </a:ext>
            </a:extLst>
          </p:cNvPr>
          <p:cNvSpPr/>
          <p:nvPr/>
        </p:nvSpPr>
        <p:spPr>
          <a:xfrm>
            <a:off x="1049867" y="6239933"/>
            <a:ext cx="11303000" cy="1042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CBB49D-C0F0-4BB4-95D4-FB7679A05E9E}"/>
              </a:ext>
            </a:extLst>
          </p:cNvPr>
          <p:cNvSpPr/>
          <p:nvPr/>
        </p:nvSpPr>
        <p:spPr>
          <a:xfrm>
            <a:off x="404561" y="5812366"/>
            <a:ext cx="11431840" cy="8551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chemeClr val="tx1"/>
                </a:solidFill>
              </a:rPr>
              <a:t>Considering the significant </a:t>
            </a:r>
            <a:r>
              <a:rPr lang="en-CA" sz="2400" b="1" dirty="0">
                <a:solidFill>
                  <a:schemeClr val="tx1"/>
                </a:solidFill>
              </a:rPr>
              <a:t>ending balance </a:t>
            </a:r>
            <a:r>
              <a:rPr lang="en-CA" sz="2400" dirty="0">
                <a:solidFill>
                  <a:schemeClr val="tx1"/>
                </a:solidFill>
              </a:rPr>
              <a:t>in the </a:t>
            </a:r>
            <a:r>
              <a:rPr lang="en-CA" sz="2400" b="1" dirty="0">
                <a:solidFill>
                  <a:schemeClr val="tx1"/>
                </a:solidFill>
              </a:rPr>
              <a:t>Reserve fund</a:t>
            </a:r>
            <a:r>
              <a:rPr lang="en-CA" sz="2400" dirty="0">
                <a:solidFill>
                  <a:schemeClr val="tx1"/>
                </a:solidFill>
              </a:rPr>
              <a:t>, the CSU may want to look into </a:t>
            </a:r>
            <a:r>
              <a:rPr lang="en-CA" sz="2400" b="1" dirty="0">
                <a:solidFill>
                  <a:schemeClr val="tx1"/>
                </a:solidFill>
              </a:rPr>
              <a:t>decreasing insurance premiums for students</a:t>
            </a:r>
            <a:endParaRPr lang="en-CA" sz="2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141228-63CD-4A13-BB4E-2A8357E89A6D}"/>
              </a:ext>
            </a:extLst>
          </p:cNvPr>
          <p:cNvSpPr/>
          <p:nvPr/>
        </p:nvSpPr>
        <p:spPr>
          <a:xfrm>
            <a:off x="482600" y="5571067"/>
            <a:ext cx="1312333" cy="3217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Insight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37D3A8-2248-4520-9D28-378832B6F3F5}"/>
              </a:ext>
            </a:extLst>
          </p:cNvPr>
          <p:cNvSpPr/>
          <p:nvPr/>
        </p:nvSpPr>
        <p:spPr>
          <a:xfrm>
            <a:off x="2633195" y="4163172"/>
            <a:ext cx="7353773" cy="94946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2533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39AE264-8FB6-407C-B5FE-B3545FC69805}"/>
              </a:ext>
            </a:extLst>
          </p:cNvPr>
          <p:cNvSpPr txBox="1"/>
          <p:nvPr/>
        </p:nvSpPr>
        <p:spPr>
          <a:xfrm>
            <a:off x="2778104" y="2721114"/>
            <a:ext cx="72108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4000" b="1" dirty="0">
                <a:solidFill>
                  <a:schemeClr val="bg1"/>
                </a:solidFill>
              </a:rPr>
              <a:t>The Non-Consolidated Statement</a:t>
            </a:r>
          </a:p>
          <a:p>
            <a:pPr algn="ctr"/>
            <a:r>
              <a:rPr lang="en-CA" sz="4000" b="1" dirty="0">
                <a:solidFill>
                  <a:schemeClr val="bg1"/>
                </a:solidFill>
              </a:rPr>
              <a:t>Of Changes in Net Assets</a:t>
            </a:r>
          </a:p>
        </p:txBody>
      </p:sp>
    </p:spTree>
    <p:extLst>
      <p:ext uri="{BB962C8B-B14F-4D97-AF65-F5344CB8AC3E}">
        <p14:creationId xmlns:p14="http://schemas.microsoft.com/office/powerpoint/2010/main" val="3114085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0FADAB-2FBE-44B7-9FDF-B763A9FD19FB}"/>
              </a:ext>
            </a:extLst>
          </p:cNvPr>
          <p:cNvSpPr txBox="1"/>
          <p:nvPr/>
        </p:nvSpPr>
        <p:spPr>
          <a:xfrm>
            <a:off x="404560" y="235501"/>
            <a:ext cx="85277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dirty="0"/>
              <a:t>Comparison of 2018-2019 and 2019-2020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671DE5-8D3C-4AE2-A854-CB400A6B7554}"/>
              </a:ext>
            </a:extLst>
          </p:cNvPr>
          <p:cNvSpPr/>
          <p:nvPr/>
        </p:nvSpPr>
        <p:spPr>
          <a:xfrm>
            <a:off x="1049867" y="6239933"/>
            <a:ext cx="11303000" cy="1042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CBB49D-C0F0-4BB4-95D4-FB7679A05E9E}"/>
              </a:ext>
            </a:extLst>
          </p:cNvPr>
          <p:cNvSpPr/>
          <p:nvPr/>
        </p:nvSpPr>
        <p:spPr>
          <a:xfrm>
            <a:off x="404561" y="5812366"/>
            <a:ext cx="11431840" cy="8551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chemeClr val="tx1"/>
                </a:solidFill>
              </a:rPr>
              <a:t>The CSU’s </a:t>
            </a:r>
            <a:r>
              <a:rPr lang="en-CA" sz="2400" b="1" dirty="0">
                <a:solidFill>
                  <a:schemeClr val="tx1"/>
                </a:solidFill>
              </a:rPr>
              <a:t>ending balance </a:t>
            </a:r>
            <a:r>
              <a:rPr lang="en-CA" sz="2400" dirty="0">
                <a:solidFill>
                  <a:schemeClr val="tx1"/>
                </a:solidFill>
              </a:rPr>
              <a:t>is of </a:t>
            </a:r>
            <a:r>
              <a:rPr lang="en-CA" sz="2400" b="1" dirty="0">
                <a:solidFill>
                  <a:schemeClr val="tx1"/>
                </a:solidFill>
              </a:rPr>
              <a:t>$13,605,360</a:t>
            </a:r>
            <a:r>
              <a:rPr lang="en-CA" sz="2400" dirty="0">
                <a:solidFill>
                  <a:schemeClr val="tx1"/>
                </a:solidFill>
              </a:rPr>
              <a:t>; which </a:t>
            </a:r>
            <a:r>
              <a:rPr lang="en-CA" sz="2400" b="1" dirty="0">
                <a:solidFill>
                  <a:schemeClr val="tx1"/>
                </a:solidFill>
              </a:rPr>
              <a:t>increased by $295,892 compared</a:t>
            </a:r>
            <a:r>
              <a:rPr lang="en-CA" sz="2400" dirty="0">
                <a:solidFill>
                  <a:schemeClr val="tx1"/>
                </a:solidFill>
              </a:rPr>
              <a:t> to the </a:t>
            </a:r>
            <a:r>
              <a:rPr lang="en-CA" sz="2400" b="1" dirty="0">
                <a:solidFill>
                  <a:schemeClr val="tx1"/>
                </a:solidFill>
              </a:rPr>
              <a:t>2018-2019 fiscal year</a:t>
            </a:r>
            <a:endParaRPr lang="en-CA" sz="2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141228-63CD-4A13-BB4E-2A8357E89A6D}"/>
              </a:ext>
            </a:extLst>
          </p:cNvPr>
          <p:cNvSpPr/>
          <p:nvPr/>
        </p:nvSpPr>
        <p:spPr>
          <a:xfrm>
            <a:off x="482600" y="5571067"/>
            <a:ext cx="1312333" cy="3217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Insight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3A5114-3DD8-4D7D-9DA3-CB267A3139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560" y="1509700"/>
            <a:ext cx="5094762" cy="30377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0DA6A3-1D24-4C32-8D11-32FE145110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4337" y="1593770"/>
            <a:ext cx="5893103" cy="3098959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B71173C3-6669-42C0-8059-2774328E5E1D}"/>
              </a:ext>
            </a:extLst>
          </p:cNvPr>
          <p:cNvSpPr/>
          <p:nvPr/>
        </p:nvSpPr>
        <p:spPr>
          <a:xfrm>
            <a:off x="10743797" y="3838074"/>
            <a:ext cx="718860" cy="39919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66F9A92-47C5-4814-8F15-1F71C1ADFA81}"/>
              </a:ext>
            </a:extLst>
          </p:cNvPr>
          <p:cNvSpPr/>
          <p:nvPr/>
        </p:nvSpPr>
        <p:spPr>
          <a:xfrm>
            <a:off x="4618540" y="3288346"/>
            <a:ext cx="718860" cy="39919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F8AF8-7EFB-4FCD-AD12-F621897EB38A}"/>
              </a:ext>
            </a:extLst>
          </p:cNvPr>
          <p:cNvSpPr txBox="1"/>
          <p:nvPr/>
        </p:nvSpPr>
        <p:spPr>
          <a:xfrm>
            <a:off x="2172559" y="1111251"/>
            <a:ext cx="174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2019-2020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CE7D85-16B9-4FE7-9BB0-DAD3212CCA1E}"/>
              </a:ext>
            </a:extLst>
          </p:cNvPr>
          <p:cNvSpPr txBox="1"/>
          <p:nvPr/>
        </p:nvSpPr>
        <p:spPr>
          <a:xfrm>
            <a:off x="8777466" y="1111251"/>
            <a:ext cx="174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2018-2019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20AD256-BA63-4403-8734-EF3A9B2D1921}"/>
              </a:ext>
            </a:extLst>
          </p:cNvPr>
          <p:cNvSpPr/>
          <p:nvPr/>
        </p:nvSpPr>
        <p:spPr>
          <a:xfrm rot="16200000">
            <a:off x="4678851" y="4609025"/>
            <a:ext cx="598237" cy="450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2367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0FADAB-2FBE-44B7-9FDF-B763A9FD19FB}"/>
              </a:ext>
            </a:extLst>
          </p:cNvPr>
          <p:cNvSpPr txBox="1"/>
          <p:nvPr/>
        </p:nvSpPr>
        <p:spPr>
          <a:xfrm>
            <a:off x="404560" y="235501"/>
            <a:ext cx="85277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dirty="0"/>
              <a:t>Comparison of 2018-2019 and 2019-2020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671DE5-8D3C-4AE2-A854-CB400A6B7554}"/>
              </a:ext>
            </a:extLst>
          </p:cNvPr>
          <p:cNvSpPr/>
          <p:nvPr/>
        </p:nvSpPr>
        <p:spPr>
          <a:xfrm>
            <a:off x="1049867" y="6239933"/>
            <a:ext cx="11303000" cy="1042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CBB49D-C0F0-4BB4-95D4-FB7679A05E9E}"/>
              </a:ext>
            </a:extLst>
          </p:cNvPr>
          <p:cNvSpPr/>
          <p:nvPr/>
        </p:nvSpPr>
        <p:spPr>
          <a:xfrm>
            <a:off x="404561" y="5812366"/>
            <a:ext cx="11431840" cy="8551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chemeClr val="tx1"/>
                </a:solidFill>
              </a:rPr>
              <a:t>The CSU’s </a:t>
            </a:r>
            <a:r>
              <a:rPr lang="en-CA" sz="2400" b="1" dirty="0">
                <a:solidFill>
                  <a:schemeClr val="tx1"/>
                </a:solidFill>
              </a:rPr>
              <a:t>ending balance </a:t>
            </a:r>
            <a:r>
              <a:rPr lang="en-CA" sz="2400" dirty="0">
                <a:solidFill>
                  <a:schemeClr val="tx1"/>
                </a:solidFill>
              </a:rPr>
              <a:t>is of </a:t>
            </a:r>
            <a:r>
              <a:rPr lang="en-CA" sz="2400" b="1" dirty="0">
                <a:solidFill>
                  <a:schemeClr val="tx1"/>
                </a:solidFill>
              </a:rPr>
              <a:t>$13,605,360</a:t>
            </a:r>
            <a:r>
              <a:rPr lang="en-CA" sz="2400" dirty="0">
                <a:solidFill>
                  <a:schemeClr val="tx1"/>
                </a:solidFill>
              </a:rPr>
              <a:t>; which </a:t>
            </a:r>
            <a:r>
              <a:rPr lang="en-CA" sz="2400" b="1" dirty="0">
                <a:solidFill>
                  <a:schemeClr val="tx1"/>
                </a:solidFill>
              </a:rPr>
              <a:t>increased by $295,892 compared</a:t>
            </a:r>
            <a:r>
              <a:rPr lang="en-CA" sz="2400" dirty="0">
                <a:solidFill>
                  <a:schemeClr val="tx1"/>
                </a:solidFill>
              </a:rPr>
              <a:t> to the </a:t>
            </a:r>
            <a:r>
              <a:rPr lang="en-CA" sz="2400" b="1" dirty="0">
                <a:solidFill>
                  <a:schemeClr val="tx1"/>
                </a:solidFill>
              </a:rPr>
              <a:t>2018-2019 fiscal year</a:t>
            </a:r>
            <a:endParaRPr lang="en-CA" sz="2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141228-63CD-4A13-BB4E-2A8357E89A6D}"/>
              </a:ext>
            </a:extLst>
          </p:cNvPr>
          <p:cNvSpPr/>
          <p:nvPr/>
        </p:nvSpPr>
        <p:spPr>
          <a:xfrm>
            <a:off x="482600" y="5571067"/>
            <a:ext cx="1312333" cy="3217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Insight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3A5114-3DD8-4D7D-9DA3-CB267A3139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560" y="1509700"/>
            <a:ext cx="5094762" cy="30377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0DA6A3-1D24-4C32-8D11-32FE145110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4337" y="1593770"/>
            <a:ext cx="5893103" cy="3098959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B71173C3-6669-42C0-8059-2774328E5E1D}"/>
              </a:ext>
            </a:extLst>
          </p:cNvPr>
          <p:cNvSpPr/>
          <p:nvPr/>
        </p:nvSpPr>
        <p:spPr>
          <a:xfrm>
            <a:off x="10743797" y="3838074"/>
            <a:ext cx="718860" cy="39919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66F9A92-47C5-4814-8F15-1F71C1ADFA81}"/>
              </a:ext>
            </a:extLst>
          </p:cNvPr>
          <p:cNvSpPr/>
          <p:nvPr/>
        </p:nvSpPr>
        <p:spPr>
          <a:xfrm>
            <a:off x="4618540" y="3288346"/>
            <a:ext cx="718860" cy="39919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F8AF8-7EFB-4FCD-AD12-F621897EB38A}"/>
              </a:ext>
            </a:extLst>
          </p:cNvPr>
          <p:cNvSpPr txBox="1"/>
          <p:nvPr/>
        </p:nvSpPr>
        <p:spPr>
          <a:xfrm>
            <a:off x="2172559" y="1111251"/>
            <a:ext cx="174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2019-2020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CE7D85-16B9-4FE7-9BB0-DAD3212CCA1E}"/>
              </a:ext>
            </a:extLst>
          </p:cNvPr>
          <p:cNvSpPr txBox="1"/>
          <p:nvPr/>
        </p:nvSpPr>
        <p:spPr>
          <a:xfrm>
            <a:off x="8777466" y="1111251"/>
            <a:ext cx="174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2018-2019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20AD256-BA63-4403-8734-EF3A9B2D1921}"/>
              </a:ext>
            </a:extLst>
          </p:cNvPr>
          <p:cNvSpPr/>
          <p:nvPr/>
        </p:nvSpPr>
        <p:spPr>
          <a:xfrm rot="16200000">
            <a:off x="4678851" y="4609025"/>
            <a:ext cx="598237" cy="4507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40D797-E64D-4AD5-A66C-E15D369D41C8}"/>
              </a:ext>
            </a:extLst>
          </p:cNvPr>
          <p:cNvSpPr/>
          <p:nvPr/>
        </p:nvSpPr>
        <p:spPr>
          <a:xfrm>
            <a:off x="-97204" y="-267014"/>
            <a:ext cx="12435369" cy="754895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F88186-52A9-4E69-AFDE-BA0E7A81CD39}"/>
              </a:ext>
            </a:extLst>
          </p:cNvPr>
          <p:cNvSpPr/>
          <p:nvPr/>
        </p:nvSpPr>
        <p:spPr>
          <a:xfrm>
            <a:off x="-97204" y="-267014"/>
            <a:ext cx="12317787" cy="144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447B24-A401-42F1-8A24-6DDFBC5CB9EB}"/>
              </a:ext>
            </a:extLst>
          </p:cNvPr>
          <p:cNvSpPr txBox="1"/>
          <p:nvPr/>
        </p:nvSpPr>
        <p:spPr>
          <a:xfrm>
            <a:off x="404560" y="152047"/>
            <a:ext cx="1143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/>
              <a:t>Summary of changes from 2018-2019 to 2019-2020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E0B6B4-F524-49DA-8651-B846927EB46C}"/>
              </a:ext>
            </a:extLst>
          </p:cNvPr>
          <p:cNvSpPr/>
          <p:nvPr/>
        </p:nvSpPr>
        <p:spPr>
          <a:xfrm>
            <a:off x="404560" y="2083218"/>
            <a:ext cx="5094762" cy="6865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chemeClr val="tx1"/>
                </a:solidFill>
              </a:rPr>
              <a:t>Increase of $255,590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273CB2-A4EA-4198-9F49-22319BF20152}"/>
              </a:ext>
            </a:extLst>
          </p:cNvPr>
          <p:cNvSpPr/>
          <p:nvPr/>
        </p:nvSpPr>
        <p:spPr>
          <a:xfrm>
            <a:off x="404560" y="3124952"/>
            <a:ext cx="5094762" cy="6865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chemeClr val="tx1"/>
                </a:solidFill>
              </a:rPr>
              <a:t>Increase of $244,164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7B3E48-6B99-4CCB-BD4D-4D69AD18754F}"/>
              </a:ext>
            </a:extLst>
          </p:cNvPr>
          <p:cNvSpPr/>
          <p:nvPr/>
        </p:nvSpPr>
        <p:spPr>
          <a:xfrm>
            <a:off x="404560" y="4166686"/>
            <a:ext cx="5094762" cy="6865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chemeClr val="tx1"/>
                </a:solidFill>
              </a:rPr>
              <a:t>Decrease of $203,862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D486B8-B0D3-406A-9B42-8595983BCC4C}"/>
              </a:ext>
            </a:extLst>
          </p:cNvPr>
          <p:cNvSpPr txBox="1"/>
          <p:nvPr/>
        </p:nvSpPr>
        <p:spPr>
          <a:xfrm>
            <a:off x="408280" y="1720963"/>
            <a:ext cx="2582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SSAELC Fund 2019-2020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98DA902-9BF3-4BEE-9A21-EF565B650575}"/>
              </a:ext>
            </a:extLst>
          </p:cNvPr>
          <p:cNvSpPr txBox="1"/>
          <p:nvPr/>
        </p:nvSpPr>
        <p:spPr>
          <a:xfrm>
            <a:off x="408280" y="2762697"/>
            <a:ext cx="2582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General Fund 2019-2020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F7BC87D-450E-45D1-AA92-B50BA81FD042}"/>
              </a:ext>
            </a:extLst>
          </p:cNvPr>
          <p:cNvSpPr txBox="1"/>
          <p:nvPr/>
        </p:nvSpPr>
        <p:spPr>
          <a:xfrm>
            <a:off x="408280" y="3804431"/>
            <a:ext cx="421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Capital Asset Investments 2019-2020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3331326-2FBB-481C-805C-905B52F48D86}"/>
              </a:ext>
            </a:extLst>
          </p:cNvPr>
          <p:cNvSpPr/>
          <p:nvPr/>
        </p:nvSpPr>
        <p:spPr>
          <a:xfrm>
            <a:off x="6688958" y="2083218"/>
            <a:ext cx="5094762" cy="6865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chemeClr val="tx1"/>
                </a:solidFill>
              </a:rPr>
              <a:t>Increase of $792,388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05C512C-8DB7-46FF-8157-89F2A307CBDC}"/>
              </a:ext>
            </a:extLst>
          </p:cNvPr>
          <p:cNvSpPr/>
          <p:nvPr/>
        </p:nvSpPr>
        <p:spPr>
          <a:xfrm>
            <a:off x="6688958" y="3124952"/>
            <a:ext cx="5094762" cy="6865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chemeClr val="tx1"/>
                </a:solidFill>
              </a:rPr>
              <a:t>Decrease of $260,042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9919ED-CC7B-41BD-9664-FC436F953240}"/>
              </a:ext>
            </a:extLst>
          </p:cNvPr>
          <p:cNvSpPr/>
          <p:nvPr/>
        </p:nvSpPr>
        <p:spPr>
          <a:xfrm>
            <a:off x="6688958" y="4166686"/>
            <a:ext cx="5094762" cy="6865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chemeClr val="tx1"/>
                </a:solidFill>
              </a:rPr>
              <a:t>Decrease of $249,992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4CCA3F4-F7C5-42C3-87AE-525E6283B96E}"/>
              </a:ext>
            </a:extLst>
          </p:cNvPr>
          <p:cNvSpPr txBox="1"/>
          <p:nvPr/>
        </p:nvSpPr>
        <p:spPr>
          <a:xfrm>
            <a:off x="6692678" y="1720963"/>
            <a:ext cx="2582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SSAELC Fund 2018-2019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BFCD68B-C633-4ECC-B180-BD3962E12902}"/>
              </a:ext>
            </a:extLst>
          </p:cNvPr>
          <p:cNvSpPr txBox="1"/>
          <p:nvPr/>
        </p:nvSpPr>
        <p:spPr>
          <a:xfrm>
            <a:off x="6692678" y="2762697"/>
            <a:ext cx="2582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General Fund 2018-2019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0F9D07B-CE06-4C51-A54B-C21A33AF5ED3}"/>
              </a:ext>
            </a:extLst>
          </p:cNvPr>
          <p:cNvSpPr txBox="1"/>
          <p:nvPr/>
        </p:nvSpPr>
        <p:spPr>
          <a:xfrm>
            <a:off x="6692678" y="3804431"/>
            <a:ext cx="4378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Capital Asset Investments 2018-2019</a:t>
            </a:r>
          </a:p>
        </p:txBody>
      </p:sp>
    </p:spTree>
    <p:extLst>
      <p:ext uri="{BB962C8B-B14F-4D97-AF65-F5344CB8AC3E}">
        <p14:creationId xmlns:p14="http://schemas.microsoft.com/office/powerpoint/2010/main" val="274694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99d2dc1-af10-4521-90a8-bd34208739f5">XXPXWZJZY6FS-1540401536-176783</_dlc_DocId>
    <_dlc_DocIdUrl xmlns="099d2dc1-af10-4521-90a8-bd34208739f5">
      <Url>https://csuconcordia.sharepoint.com/teams/Finance/_layouts/15/DocIdRedir.aspx?ID=XXPXWZJZY6FS-1540401536-176783</Url>
      <Description>XXPXWZJZY6FS-1540401536-176783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A783E4CCAAB441AFB8DCBBCD421ED6" ma:contentTypeVersion="444" ma:contentTypeDescription="Create a new document." ma:contentTypeScope="" ma:versionID="f49f911c18f9294ab8aede19f3a79f7d">
  <xsd:schema xmlns:xsd="http://www.w3.org/2001/XMLSchema" xmlns:xs="http://www.w3.org/2001/XMLSchema" xmlns:p="http://schemas.microsoft.com/office/2006/metadata/properties" xmlns:ns2="099d2dc1-af10-4521-90a8-bd34208739f5" xmlns:ns3="3d9e2e1f-6f30-4f66-9a82-a30fe8dd9ad2" targetNamespace="http://schemas.microsoft.com/office/2006/metadata/properties" ma:root="true" ma:fieldsID="a66f3b5ff461f792dfcf29e8571780fc" ns2:_="" ns3:_="">
    <xsd:import namespace="099d2dc1-af10-4521-90a8-bd34208739f5"/>
    <xsd:import namespace="3d9e2e1f-6f30-4f66-9a82-a30fe8dd9a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9d2dc1-af10-4521-90a8-bd34208739f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9e2e1f-6f30-4f66-9a82-a30fe8dd9a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5963528-C1A1-4CA0-B68B-FB6F9A443C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EDFD30-84E6-4972-A489-719DFA06E0DC}">
  <ds:schemaRefs>
    <ds:schemaRef ds:uri="http://schemas.microsoft.com/office/2006/documentManagement/types"/>
    <ds:schemaRef ds:uri="3d9e2e1f-6f30-4f66-9a82-a30fe8dd9ad2"/>
    <ds:schemaRef ds:uri="http://purl.org/dc/dcmitype/"/>
    <ds:schemaRef ds:uri="099d2dc1-af10-4521-90a8-bd34208739f5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0DE61B1-D400-4622-A859-F6492DAFB3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9d2dc1-af10-4521-90a8-bd34208739f5"/>
    <ds:schemaRef ds:uri="3d9e2e1f-6f30-4f66-9a82-a30fe8dd9a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232E982-0332-4A46-AC0C-DE22646BFF93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551</Words>
  <Application>Microsoft Office PowerPoint</Application>
  <PresentationFormat>Widescreen</PresentationFormat>
  <Paragraphs>102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Mark-Hilton</dc:creator>
  <cp:lastModifiedBy>Johnny Interiano</cp:lastModifiedBy>
  <cp:revision>33</cp:revision>
  <dcterms:created xsi:type="dcterms:W3CDTF">2020-11-12T00:10:23Z</dcterms:created>
  <dcterms:modified xsi:type="dcterms:W3CDTF">2021-04-30T16:38:49Z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0x01010050A783E4CCAAB441AFB8DCBBCD421ED6</vt:lpwstr>
  </property>
  <property fmtid="{D5CDD505-2E9C-101B-9397-08002B2CF9AE}" pid="3" name="_dlc_DocIdItemGuid">
    <vt:lpwstr>af7e9656-f408-4d0f-95ff-79259ecdc8cb</vt:lpwstr>
  </property>
</Properties>
</file>