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68" r:id="rId4"/>
    <p:sldId id="258" r:id="rId5"/>
    <p:sldId id="261" r:id="rId6"/>
    <p:sldId id="259" r:id="rId7"/>
    <p:sldId id="267" r:id="rId8"/>
    <p:sldId id="260" r:id="rId9"/>
    <p:sldId id="262" r:id="rId10"/>
    <p:sldId id="263" r:id="rId11"/>
    <p:sldId id="264" r:id="rId12"/>
    <p:sldId id="265" r:id="rId13"/>
    <p:sldId id="266" r:id="rId14"/>
    <p:sldId id="270" r:id="rId15"/>
    <p:sldId id="269" r:id="rId16"/>
    <p:sldId id="271" r:id="rId17"/>
    <p:sldId id="272" r:id="rId18"/>
    <p:sldId id="276" r:id="rId19"/>
    <p:sldId id="273" r:id="rId20"/>
    <p:sldId id="275" r:id="rId21"/>
    <p:sldId id="274"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305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902"/>
    <p:restoredTop sz="94621"/>
  </p:normalViewPr>
  <p:slideViewPr>
    <p:cSldViewPr snapToGrid="0" snapToObjects="1">
      <p:cViewPr varScale="1">
        <p:scale>
          <a:sx n="91" d="100"/>
          <a:sy n="91" d="100"/>
        </p:scale>
        <p:origin x="122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3" descr="Artboard 1@0.75x-8.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2659" cy="6858000"/>
          </a:xfrm>
          <a:prstGeom prst="rect">
            <a:avLst/>
          </a:prstGeom>
        </p:spPr>
      </p:pic>
      <p:sp>
        <p:nvSpPr>
          <p:cNvPr id="2" name="Title 1"/>
          <p:cNvSpPr>
            <a:spLocks noGrp="1"/>
          </p:cNvSpPr>
          <p:nvPr>
            <p:ph type="ctrTitle" hasCustomPrompt="1"/>
          </p:nvPr>
        </p:nvSpPr>
        <p:spPr>
          <a:xfrm>
            <a:off x="685799" y="2049927"/>
            <a:ext cx="3902411" cy="1026893"/>
          </a:xfrm>
        </p:spPr>
        <p:txBody>
          <a:bodyPr>
            <a:normAutofit/>
          </a:bodyPr>
          <a:lstStyle>
            <a:lvl1pPr algn="l">
              <a:defRPr sz="3200">
                <a:solidFill>
                  <a:schemeClr val="bg1"/>
                </a:solidFill>
              </a:defRPr>
            </a:lvl1pPr>
          </a:lstStyle>
          <a:p>
            <a:r>
              <a:rPr lang="en-US" dirty="0"/>
              <a:t>PowerPoint Template</a:t>
            </a:r>
          </a:p>
        </p:txBody>
      </p:sp>
      <p:sp>
        <p:nvSpPr>
          <p:cNvPr id="3" name="Subtitle 2"/>
          <p:cNvSpPr>
            <a:spLocks noGrp="1"/>
          </p:cNvSpPr>
          <p:nvPr>
            <p:ph type="subTitle" idx="1" hasCustomPrompt="1"/>
          </p:nvPr>
        </p:nvSpPr>
        <p:spPr>
          <a:xfrm>
            <a:off x="685799" y="3081218"/>
            <a:ext cx="3902411" cy="809529"/>
          </a:xfrm>
        </p:spPr>
        <p:txBody>
          <a:bodyPr>
            <a:normAutofit/>
          </a:bodyPr>
          <a:lstStyle>
            <a:lvl1pPr marL="0" indent="0" algn="l">
              <a:buNone/>
              <a:defRPr sz="2400" b="0" i="0" baseline="0">
                <a:solidFill>
                  <a:schemeClr val="bg1"/>
                </a:solidFill>
                <a:latin typeface="Calibri Light"/>
                <a:cs typeface="Calibri Ligh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 heading</a:t>
            </a:r>
          </a:p>
        </p:txBody>
      </p:sp>
    </p:spTree>
    <p:extLst>
      <p:ext uri="{BB962C8B-B14F-4D97-AF65-F5344CB8AC3E}">
        <p14:creationId xmlns:p14="http://schemas.microsoft.com/office/powerpoint/2010/main" val="862240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32244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88523"/>
            <a:ext cx="2057400" cy="483764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457200" y="1288523"/>
            <a:ext cx="6019800" cy="48376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7153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278878"/>
            <a:ext cx="8229600" cy="1143000"/>
          </a:xfrm>
        </p:spPr>
        <p:txBody>
          <a:bodyPr>
            <a:normAutofit/>
          </a:bodyPr>
          <a:lstStyle>
            <a:lvl1pPr algn="l">
              <a:defRPr sz="3200">
                <a:latin typeface="+mj-lt"/>
              </a:defRPr>
            </a:lvl1pPr>
          </a:lstStyle>
          <a:p>
            <a:r>
              <a:rPr lang="en-US" dirty="0"/>
              <a:t>Title</a:t>
            </a:r>
          </a:p>
        </p:txBody>
      </p:sp>
      <p:sp>
        <p:nvSpPr>
          <p:cNvPr id="3" name="Content Placeholder 2"/>
          <p:cNvSpPr>
            <a:spLocks noGrp="1"/>
          </p:cNvSpPr>
          <p:nvPr>
            <p:ph idx="1"/>
          </p:nvPr>
        </p:nvSpPr>
        <p:spPr>
          <a:xfrm>
            <a:off x="457200" y="2717356"/>
            <a:ext cx="8229600" cy="287715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241572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342781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Clck</a:t>
            </a:r>
            <a:r>
              <a:rPr lang="en-US" dirty="0"/>
              <a:t> to edit Master title style</a:t>
            </a:r>
          </a:p>
        </p:txBody>
      </p:sp>
      <p:sp>
        <p:nvSpPr>
          <p:cNvPr id="3" name="Content Placeholder 2"/>
          <p:cNvSpPr>
            <a:spLocks noGrp="1"/>
          </p:cNvSpPr>
          <p:nvPr>
            <p:ph sz="half" idx="1"/>
          </p:nvPr>
        </p:nvSpPr>
        <p:spPr>
          <a:xfrm>
            <a:off x="457200" y="2583214"/>
            <a:ext cx="4038600" cy="3542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2583213"/>
            <a:ext cx="4038600" cy="3542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70947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675691"/>
            <a:ext cx="4040188" cy="3450471"/>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675691"/>
            <a:ext cx="4041775" cy="345047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731540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521291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2223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90306"/>
            <a:ext cx="3008313" cy="1162050"/>
          </a:xfrm>
        </p:spPr>
        <p:txBody>
          <a:bodyPr anchor="b"/>
          <a:lstStyle>
            <a:lvl1pPr algn="l">
              <a:defRPr sz="2000" b="1"/>
            </a:lvl1pPr>
          </a:lstStyle>
          <a:p>
            <a:r>
              <a:rPr lang="en-US" dirty="0"/>
              <a:t>Click to edit Master title style</a:t>
            </a:r>
          </a:p>
        </p:txBody>
      </p:sp>
      <p:sp>
        <p:nvSpPr>
          <p:cNvPr id="3" name="Content Placeholder 2"/>
          <p:cNvSpPr>
            <a:spLocks noGrp="1"/>
          </p:cNvSpPr>
          <p:nvPr>
            <p:ph idx="1"/>
          </p:nvPr>
        </p:nvSpPr>
        <p:spPr>
          <a:xfrm>
            <a:off x="3575050" y="1290306"/>
            <a:ext cx="5111750" cy="483585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2774334"/>
            <a:ext cx="3008313" cy="335182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Tree>
    <p:extLst>
      <p:ext uri="{BB962C8B-B14F-4D97-AF65-F5344CB8AC3E}">
        <p14:creationId xmlns:p14="http://schemas.microsoft.com/office/powerpoint/2010/main" val="3779820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1792288" y="1257697"/>
            <a:ext cx="5486400" cy="346987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58813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Artboard 2@0.75x-8.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9144000" cy="6856985"/>
          </a:xfrm>
          <a:prstGeom prst="rect">
            <a:avLst/>
          </a:prstGeom>
        </p:spPr>
      </p:pic>
      <p:sp>
        <p:nvSpPr>
          <p:cNvPr id="2" name="Title Placeholder 1"/>
          <p:cNvSpPr>
            <a:spLocks noGrp="1"/>
          </p:cNvSpPr>
          <p:nvPr>
            <p:ph type="title"/>
          </p:nvPr>
        </p:nvSpPr>
        <p:spPr>
          <a:xfrm>
            <a:off x="457200" y="1291894"/>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2632536"/>
            <a:ext cx="8229600" cy="349362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689922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783834"/>
            <a:ext cx="4308233" cy="1790553"/>
          </a:xfrm>
        </p:spPr>
        <p:txBody>
          <a:bodyPr>
            <a:normAutofit/>
          </a:bodyPr>
          <a:lstStyle/>
          <a:p>
            <a:r>
              <a:rPr lang="en-US" dirty="0"/>
              <a:t>CSU Audited Financial Statements 2017-18</a:t>
            </a:r>
          </a:p>
        </p:txBody>
      </p:sp>
      <p:sp>
        <p:nvSpPr>
          <p:cNvPr id="3" name="Subtitle 2"/>
          <p:cNvSpPr>
            <a:spLocks noGrp="1"/>
          </p:cNvSpPr>
          <p:nvPr>
            <p:ph type="subTitle" idx="1"/>
          </p:nvPr>
        </p:nvSpPr>
        <p:spPr>
          <a:xfrm>
            <a:off x="685799" y="3081218"/>
            <a:ext cx="3902411" cy="1125022"/>
          </a:xfrm>
        </p:spPr>
        <p:txBody>
          <a:bodyPr>
            <a:normAutofit fontScale="92500" lnSpcReduction="20000"/>
          </a:bodyPr>
          <a:lstStyle/>
          <a:p>
            <a:r>
              <a:rPr lang="en-US" dirty="0"/>
              <a:t>John Hutton</a:t>
            </a:r>
          </a:p>
          <a:p>
            <a:r>
              <a:rPr lang="en-US" dirty="0"/>
              <a:t>Finance Coordinator</a:t>
            </a:r>
          </a:p>
          <a:p>
            <a:r>
              <a:rPr lang="en-US" dirty="0"/>
              <a:t>2018-19</a:t>
            </a:r>
          </a:p>
        </p:txBody>
      </p:sp>
    </p:spTree>
    <p:extLst>
      <p:ext uri="{BB962C8B-B14F-4D97-AF65-F5344CB8AC3E}">
        <p14:creationId xmlns:p14="http://schemas.microsoft.com/office/powerpoint/2010/main" val="1244453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731A3D-796D-4743-94CF-FA3D9C5330E9}"/>
              </a:ext>
            </a:extLst>
          </p:cNvPr>
          <p:cNvSpPr>
            <a:spLocks noGrp="1"/>
          </p:cNvSpPr>
          <p:nvPr>
            <p:ph type="title"/>
          </p:nvPr>
        </p:nvSpPr>
        <p:spPr/>
        <p:txBody>
          <a:bodyPr/>
          <a:lstStyle/>
          <a:p>
            <a:r>
              <a:rPr lang="en-US" b="1" u="sng" dirty="0"/>
              <a:t>Summary of Changes of Net Assets, 2018</a:t>
            </a:r>
          </a:p>
        </p:txBody>
      </p:sp>
      <p:sp>
        <p:nvSpPr>
          <p:cNvPr id="3" name="Content Placeholder 2">
            <a:extLst>
              <a:ext uri="{FF2B5EF4-FFF2-40B4-BE49-F238E27FC236}">
                <a16:creationId xmlns:a16="http://schemas.microsoft.com/office/drawing/2014/main" id="{C9AC89A9-AF0A-8B48-AF88-553D8DF2A160}"/>
              </a:ext>
            </a:extLst>
          </p:cNvPr>
          <p:cNvSpPr>
            <a:spLocks noGrp="1"/>
          </p:cNvSpPr>
          <p:nvPr>
            <p:ph idx="1"/>
          </p:nvPr>
        </p:nvSpPr>
        <p:spPr>
          <a:xfrm>
            <a:off x="457200" y="2717356"/>
            <a:ext cx="8229600" cy="3540009"/>
          </a:xfrm>
        </p:spPr>
        <p:txBody>
          <a:bodyPr>
            <a:normAutofit fontScale="92500" lnSpcReduction="20000"/>
          </a:bodyPr>
          <a:lstStyle/>
          <a:p>
            <a:r>
              <a:rPr lang="en-US" dirty="0"/>
              <a:t>SSAELC Fund: Balance grew by $345,987 to $10,140,239</a:t>
            </a:r>
          </a:p>
          <a:p>
            <a:r>
              <a:rPr lang="en-US" dirty="0"/>
              <a:t>General Fund: Balance decreased by ($48,593) to $1,121,112</a:t>
            </a:r>
          </a:p>
          <a:p>
            <a:r>
              <a:rPr lang="en-US" dirty="0"/>
              <a:t>Capital Asset Investments: Balance decreased by  ($294227) to $1,765,763</a:t>
            </a:r>
            <a:br>
              <a:rPr lang="en-US" dirty="0"/>
            </a:br>
            <a:endParaRPr lang="en-US" dirty="0"/>
          </a:p>
          <a:p>
            <a:r>
              <a:rPr lang="en-US" dirty="0"/>
              <a:t>Total Balance grew by $3167 to $13,027,114</a:t>
            </a:r>
          </a:p>
        </p:txBody>
      </p:sp>
      <p:sp>
        <p:nvSpPr>
          <p:cNvPr id="4" name="Title 1">
            <a:extLst>
              <a:ext uri="{FF2B5EF4-FFF2-40B4-BE49-F238E27FC236}">
                <a16:creationId xmlns:a16="http://schemas.microsoft.com/office/drawing/2014/main" id="{A19DD41B-7777-AC4D-9059-E9537A48BE1E}"/>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S2: Changes in Net Assets</a:t>
            </a:r>
            <a:endParaRPr lang="en-US" dirty="0"/>
          </a:p>
        </p:txBody>
      </p:sp>
    </p:spTree>
    <p:extLst>
      <p:ext uri="{BB962C8B-B14F-4D97-AF65-F5344CB8AC3E}">
        <p14:creationId xmlns:p14="http://schemas.microsoft.com/office/powerpoint/2010/main" val="3489612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B1663-CF3D-D14F-A395-85FB39E323E6}"/>
              </a:ext>
            </a:extLst>
          </p:cNvPr>
          <p:cNvSpPr>
            <a:spLocks noGrp="1"/>
          </p:cNvSpPr>
          <p:nvPr>
            <p:ph type="title"/>
          </p:nvPr>
        </p:nvSpPr>
        <p:spPr/>
        <p:txBody>
          <a:bodyPr/>
          <a:lstStyle/>
          <a:p>
            <a:r>
              <a:rPr lang="en-US" b="1" dirty="0"/>
              <a:t>This is the most significant page for reporting the state of the CSU’s finances.</a:t>
            </a:r>
          </a:p>
        </p:txBody>
      </p:sp>
      <p:sp>
        <p:nvSpPr>
          <p:cNvPr id="3" name="Content Placeholder 2">
            <a:extLst>
              <a:ext uri="{FF2B5EF4-FFF2-40B4-BE49-F238E27FC236}">
                <a16:creationId xmlns:a16="http://schemas.microsoft.com/office/drawing/2014/main" id="{F44B8047-6A0A-9344-881E-303F07C3BB03}"/>
              </a:ext>
            </a:extLst>
          </p:cNvPr>
          <p:cNvSpPr>
            <a:spLocks noGrp="1"/>
          </p:cNvSpPr>
          <p:nvPr>
            <p:ph idx="1"/>
          </p:nvPr>
        </p:nvSpPr>
        <p:spPr>
          <a:xfrm>
            <a:off x="457200" y="2717356"/>
            <a:ext cx="8229600" cy="3880668"/>
          </a:xfrm>
        </p:spPr>
        <p:txBody>
          <a:bodyPr>
            <a:normAutofit fontScale="92500"/>
          </a:bodyPr>
          <a:lstStyle/>
          <a:p>
            <a:r>
              <a:rPr lang="en-US" b="1" dirty="0"/>
              <a:t>Assets</a:t>
            </a:r>
            <a:r>
              <a:rPr lang="en-US" dirty="0"/>
              <a:t>: Decreased by ($38,919) to $3,377,146</a:t>
            </a:r>
          </a:p>
          <a:p>
            <a:r>
              <a:rPr lang="en-US" b="1" dirty="0"/>
              <a:t>Investment &amp; Capital Assets</a:t>
            </a:r>
            <a:r>
              <a:rPr lang="en-US" dirty="0"/>
              <a:t>: Increased by $399,219 to $111,126,915</a:t>
            </a:r>
          </a:p>
          <a:p>
            <a:r>
              <a:rPr lang="en-US" b="1" dirty="0"/>
              <a:t>Liabilities</a:t>
            </a:r>
            <a:r>
              <a:rPr lang="en-US" dirty="0"/>
              <a:t>: Increased by $356,893 to $1,476,947</a:t>
            </a:r>
            <a:br>
              <a:rPr lang="en-US" dirty="0"/>
            </a:br>
            <a:endParaRPr lang="en-US" dirty="0"/>
          </a:p>
          <a:p>
            <a:r>
              <a:rPr lang="en-US" b="1" dirty="0"/>
              <a:t>Net Assets</a:t>
            </a:r>
            <a:r>
              <a:rPr lang="en-US" dirty="0"/>
              <a:t>: Increased by $3,167 to $13,027,114</a:t>
            </a:r>
          </a:p>
        </p:txBody>
      </p:sp>
      <p:sp>
        <p:nvSpPr>
          <p:cNvPr id="4" name="Title 1">
            <a:extLst>
              <a:ext uri="{FF2B5EF4-FFF2-40B4-BE49-F238E27FC236}">
                <a16:creationId xmlns:a16="http://schemas.microsoft.com/office/drawing/2014/main" id="{84AAAEA5-D101-854D-BE56-AF8FFEFF8847}"/>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S2: Non-Consolidated Balance Sheet</a:t>
            </a:r>
            <a:endParaRPr lang="en-US" dirty="0"/>
          </a:p>
        </p:txBody>
      </p:sp>
    </p:spTree>
    <p:extLst>
      <p:ext uri="{BB962C8B-B14F-4D97-AF65-F5344CB8AC3E}">
        <p14:creationId xmlns:p14="http://schemas.microsoft.com/office/powerpoint/2010/main" val="3957316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5EBC9-774E-ED4E-AAE4-AF73DBC73C6D}"/>
              </a:ext>
            </a:extLst>
          </p:cNvPr>
          <p:cNvSpPr>
            <a:spLocks noGrp="1"/>
          </p:cNvSpPr>
          <p:nvPr>
            <p:ph type="title"/>
          </p:nvPr>
        </p:nvSpPr>
        <p:spPr>
          <a:xfrm>
            <a:off x="457200" y="1709184"/>
            <a:ext cx="8229600" cy="1143000"/>
          </a:xfrm>
        </p:spPr>
        <p:txBody>
          <a:bodyPr>
            <a:normAutofit fontScale="90000"/>
          </a:bodyPr>
          <a:lstStyle/>
          <a:p>
            <a:r>
              <a:rPr lang="en-CA" dirty="0"/>
              <a:t>A cash flow statement breaks down the operating, investing, &amp; financing activities of an organization, and is important in identifying cash coming in and out of that organization.</a:t>
            </a:r>
            <a:br>
              <a:rPr lang="en-US" dirty="0"/>
            </a:br>
            <a:endParaRPr lang="en-US" dirty="0"/>
          </a:p>
        </p:txBody>
      </p:sp>
      <p:sp>
        <p:nvSpPr>
          <p:cNvPr id="3" name="Content Placeholder 2">
            <a:extLst>
              <a:ext uri="{FF2B5EF4-FFF2-40B4-BE49-F238E27FC236}">
                <a16:creationId xmlns:a16="http://schemas.microsoft.com/office/drawing/2014/main" id="{9A8D4EA7-F056-2C4D-911B-2533C31669A0}"/>
              </a:ext>
            </a:extLst>
          </p:cNvPr>
          <p:cNvSpPr>
            <a:spLocks noGrp="1"/>
          </p:cNvSpPr>
          <p:nvPr>
            <p:ph idx="1"/>
          </p:nvPr>
        </p:nvSpPr>
        <p:spPr>
          <a:xfrm>
            <a:off x="457200" y="3012140"/>
            <a:ext cx="8229600" cy="3585883"/>
          </a:xfrm>
        </p:spPr>
        <p:txBody>
          <a:bodyPr>
            <a:normAutofit fontScale="92500"/>
          </a:bodyPr>
          <a:lstStyle/>
          <a:p>
            <a:r>
              <a:rPr lang="en-US" dirty="0"/>
              <a:t>Operating Activities</a:t>
            </a:r>
          </a:p>
          <a:p>
            <a:pPr lvl="1"/>
            <a:r>
              <a:rPr lang="en-US" dirty="0"/>
              <a:t>Significant decrease in Excess revenue vs expenses. Surplus of $1,083,389 in 2017 fell to $3,167 in 2018.</a:t>
            </a:r>
          </a:p>
          <a:p>
            <a:pPr lvl="1"/>
            <a:r>
              <a:rPr lang="en-US" dirty="0"/>
              <a:t>Mitigated by significant increase in changes to non-cash operating working capital items.</a:t>
            </a:r>
          </a:p>
          <a:p>
            <a:r>
              <a:rPr lang="en-US" dirty="0"/>
              <a:t>Overall, a net increase of cash &amp; cash equivalents of $142,978 to total of $2,045,035.</a:t>
            </a:r>
          </a:p>
        </p:txBody>
      </p:sp>
      <p:sp>
        <p:nvSpPr>
          <p:cNvPr id="4" name="Title 1">
            <a:extLst>
              <a:ext uri="{FF2B5EF4-FFF2-40B4-BE49-F238E27FC236}">
                <a16:creationId xmlns:a16="http://schemas.microsoft.com/office/drawing/2014/main" id="{A87BBC71-3013-774D-A852-E00FDBD4079E}"/>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S2: Statement of </a:t>
            </a:r>
          </a:p>
          <a:p>
            <a:pPr algn="ctr"/>
            <a:r>
              <a:rPr lang="en-CA" dirty="0"/>
              <a:t>Cash Flow</a:t>
            </a:r>
            <a:endParaRPr lang="en-US" dirty="0"/>
          </a:p>
        </p:txBody>
      </p:sp>
    </p:spTree>
    <p:extLst>
      <p:ext uri="{BB962C8B-B14F-4D97-AF65-F5344CB8AC3E}">
        <p14:creationId xmlns:p14="http://schemas.microsoft.com/office/powerpoint/2010/main" val="41263966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EC9A4C7-DB12-064C-95F3-347E12980166}"/>
              </a:ext>
            </a:extLst>
          </p:cNvPr>
          <p:cNvSpPr txBox="1">
            <a:spLocks/>
          </p:cNvSpPr>
          <p:nvPr/>
        </p:nvSpPr>
        <p:spPr>
          <a:xfrm>
            <a:off x="878541" y="1380566"/>
            <a:ext cx="7153835" cy="467957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sz="6000" b="1" dirty="0"/>
              <a:t>Section 3</a:t>
            </a:r>
          </a:p>
          <a:p>
            <a:pPr algn="ctr"/>
            <a:endParaRPr lang="en-CA" sz="6000" b="1" dirty="0"/>
          </a:p>
          <a:p>
            <a:pPr algn="ctr"/>
            <a:r>
              <a:rPr lang="en-CA" sz="6000" b="1" dirty="0"/>
              <a:t>Reconciliation with CSU Operations Budget</a:t>
            </a:r>
            <a:endParaRPr lang="en-US" sz="6000" b="1" dirty="0"/>
          </a:p>
        </p:txBody>
      </p:sp>
    </p:spTree>
    <p:extLst>
      <p:ext uri="{BB962C8B-B14F-4D97-AF65-F5344CB8AC3E}">
        <p14:creationId xmlns:p14="http://schemas.microsoft.com/office/powerpoint/2010/main" val="3704064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12095BB-7868-464C-BCFA-016033CD4F7D}"/>
              </a:ext>
            </a:extLst>
          </p:cNvPr>
          <p:cNvSpPr>
            <a:spLocks noGrp="1"/>
          </p:cNvSpPr>
          <p:nvPr>
            <p:ph idx="1"/>
          </p:nvPr>
        </p:nvSpPr>
        <p:spPr>
          <a:xfrm>
            <a:off x="457200" y="1362635"/>
            <a:ext cx="8229600" cy="4787153"/>
          </a:xfrm>
        </p:spPr>
        <p:txBody>
          <a:bodyPr>
            <a:normAutofit fontScale="92500" lnSpcReduction="20000"/>
          </a:bodyPr>
          <a:lstStyle/>
          <a:p>
            <a:r>
              <a:rPr lang="en-CA" dirty="0"/>
              <a:t>The auditors report shows numbers for the 2017-2018 FY that do not appear on the operating budget, but are necessary to reconcile the operating numbers.</a:t>
            </a:r>
          </a:p>
          <a:p>
            <a:r>
              <a:rPr lang="en-CA" dirty="0"/>
              <a:t>It is important to note that an operating budget is merely a projection of how much an organization plans on spending &amp; receiving for its total operations. </a:t>
            </a:r>
          </a:p>
          <a:p>
            <a:r>
              <a:rPr lang="en-CA" dirty="0"/>
              <a:t>In the CSU’s case, total operations are the sum of admin operations, service operations (HOJO, LIC, Advocacy), and clubs operations). </a:t>
            </a:r>
            <a:endParaRPr lang="en-US" dirty="0"/>
          </a:p>
          <a:p>
            <a:endParaRPr lang="en-US" dirty="0"/>
          </a:p>
        </p:txBody>
      </p:sp>
      <p:sp>
        <p:nvSpPr>
          <p:cNvPr id="4" name="Title 1">
            <a:extLst>
              <a:ext uri="{FF2B5EF4-FFF2-40B4-BE49-F238E27FC236}">
                <a16:creationId xmlns:a16="http://schemas.microsoft.com/office/drawing/2014/main" id="{022874F6-627A-CC4B-90E3-59EA39E2CBF0}"/>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S3: Reconciliation with Operating Budget</a:t>
            </a:r>
            <a:endParaRPr lang="en-US" dirty="0"/>
          </a:p>
        </p:txBody>
      </p:sp>
    </p:spTree>
    <p:extLst>
      <p:ext uri="{BB962C8B-B14F-4D97-AF65-F5344CB8AC3E}">
        <p14:creationId xmlns:p14="http://schemas.microsoft.com/office/powerpoint/2010/main" val="12424394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3DD54A38-68E3-AD4D-AC76-5096EFA18695}"/>
              </a:ext>
            </a:extLst>
          </p:cNvPr>
          <p:cNvPicPr>
            <a:picLocks noChangeAspect="1"/>
          </p:cNvPicPr>
          <p:nvPr/>
        </p:nvPicPr>
        <p:blipFill rotWithShape="1">
          <a:blip r:embed="rId2"/>
          <a:srcRect b="24734"/>
          <a:stretch/>
        </p:blipFill>
        <p:spPr>
          <a:xfrm>
            <a:off x="0" y="1093694"/>
            <a:ext cx="9144000" cy="5576048"/>
          </a:xfrm>
          <a:prstGeom prst="rect">
            <a:avLst/>
          </a:prstGeom>
        </p:spPr>
      </p:pic>
      <p:sp>
        <p:nvSpPr>
          <p:cNvPr id="5" name="Title 1">
            <a:extLst>
              <a:ext uri="{FF2B5EF4-FFF2-40B4-BE49-F238E27FC236}">
                <a16:creationId xmlns:a16="http://schemas.microsoft.com/office/drawing/2014/main" id="{32E3989C-EB04-A646-AA62-68C6506E4723}"/>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S3: Reconciliation with Operating Budget</a:t>
            </a:r>
            <a:endParaRPr lang="en-US" dirty="0"/>
          </a:p>
        </p:txBody>
      </p:sp>
    </p:spTree>
    <p:extLst>
      <p:ext uri="{BB962C8B-B14F-4D97-AF65-F5344CB8AC3E}">
        <p14:creationId xmlns:p14="http://schemas.microsoft.com/office/powerpoint/2010/main" val="20067736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99A6C7-110D-B847-A151-4D2EAC11001D}"/>
              </a:ext>
            </a:extLst>
          </p:cNvPr>
          <p:cNvSpPr>
            <a:spLocks noGrp="1"/>
          </p:cNvSpPr>
          <p:nvPr>
            <p:ph idx="1"/>
          </p:nvPr>
        </p:nvSpPr>
        <p:spPr>
          <a:xfrm>
            <a:off x="457200" y="1685365"/>
            <a:ext cx="8229600" cy="4374775"/>
          </a:xfrm>
        </p:spPr>
        <p:txBody>
          <a:bodyPr>
            <a:normAutofit fontScale="85000" lnSpcReduction="20000"/>
          </a:bodyPr>
          <a:lstStyle/>
          <a:p>
            <a:r>
              <a:rPr lang="en-US" dirty="0"/>
              <a:t>Operating</a:t>
            </a:r>
          </a:p>
          <a:p>
            <a:pPr lvl="1"/>
            <a:r>
              <a:rPr lang="en-US" dirty="0"/>
              <a:t>Student Fees ($212,000), Executive Salaries ($56,504), Elections/Referendums ($27,606) account for $296,110 of the variance</a:t>
            </a:r>
          </a:p>
          <a:p>
            <a:pPr lvl="1"/>
            <a:r>
              <a:rPr lang="en-US" dirty="0"/>
              <a:t>Fees were clawed back by Concordia due to an error made in 2015 not spotted until recently. CSU then projected revenue growth off that bad data.</a:t>
            </a:r>
          </a:p>
          <a:p>
            <a:r>
              <a:rPr lang="en-US" dirty="0"/>
              <a:t>HOJO</a:t>
            </a:r>
          </a:p>
          <a:p>
            <a:pPr lvl="1"/>
            <a:r>
              <a:rPr lang="en-US" dirty="0"/>
              <a:t>Normally gets a $20,000 grant from Dean of </a:t>
            </a:r>
            <a:r>
              <a:rPr lang="en-US" dirty="0" err="1"/>
              <a:t>Sudents</a:t>
            </a:r>
            <a:r>
              <a:rPr lang="en-US" dirty="0"/>
              <a:t>, but did not. (Will apply this year)</a:t>
            </a:r>
          </a:p>
          <a:p>
            <a:r>
              <a:rPr lang="en-US" dirty="0"/>
              <a:t>Clubs – were significantly more active than before, increasing expenses.</a:t>
            </a:r>
          </a:p>
        </p:txBody>
      </p:sp>
      <p:sp>
        <p:nvSpPr>
          <p:cNvPr id="5" name="Title 1">
            <a:extLst>
              <a:ext uri="{FF2B5EF4-FFF2-40B4-BE49-F238E27FC236}">
                <a16:creationId xmlns:a16="http://schemas.microsoft.com/office/drawing/2014/main" id="{57DAF687-0191-F947-8F22-8DE25164341E}"/>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S3: Explaining the Variance</a:t>
            </a:r>
            <a:endParaRPr lang="en-US" dirty="0"/>
          </a:p>
        </p:txBody>
      </p:sp>
    </p:spTree>
    <p:extLst>
      <p:ext uri="{BB962C8B-B14F-4D97-AF65-F5344CB8AC3E}">
        <p14:creationId xmlns:p14="http://schemas.microsoft.com/office/powerpoint/2010/main" val="24385427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FB1804EC-5340-C540-872D-A3F6583C31CF}"/>
              </a:ext>
            </a:extLst>
          </p:cNvPr>
          <p:cNvPicPr>
            <a:picLocks noChangeAspect="1"/>
          </p:cNvPicPr>
          <p:nvPr/>
        </p:nvPicPr>
        <p:blipFill>
          <a:blip r:embed="rId2"/>
          <a:stretch>
            <a:fillRect/>
          </a:stretch>
        </p:blipFill>
        <p:spPr>
          <a:xfrm>
            <a:off x="-95638" y="0"/>
            <a:ext cx="9239638" cy="6858000"/>
          </a:xfrm>
          <a:prstGeom prst="rect">
            <a:avLst/>
          </a:prstGeom>
        </p:spPr>
      </p:pic>
    </p:spTree>
    <p:extLst>
      <p:ext uri="{BB962C8B-B14F-4D97-AF65-F5344CB8AC3E}">
        <p14:creationId xmlns:p14="http://schemas.microsoft.com/office/powerpoint/2010/main" val="29618587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7B53C4E-81D6-D14E-9CBA-4C40D8E22771}"/>
              </a:ext>
            </a:extLst>
          </p:cNvPr>
          <p:cNvSpPr>
            <a:spLocks noGrp="1"/>
          </p:cNvSpPr>
          <p:nvPr>
            <p:ph type="title"/>
          </p:nvPr>
        </p:nvSpPr>
        <p:spPr>
          <a:xfrm>
            <a:off x="290946" y="1095998"/>
            <a:ext cx="8229600" cy="4756162"/>
          </a:xfrm>
        </p:spPr>
        <p:txBody>
          <a:bodyPr>
            <a:normAutofit/>
          </a:bodyPr>
          <a:lstStyle/>
          <a:p>
            <a:pPr algn="ctr"/>
            <a:r>
              <a:rPr lang="en-US" sz="6000" b="1" dirty="0"/>
              <a:t>Section 4 </a:t>
            </a:r>
            <a:br>
              <a:rPr lang="en-US" sz="6000" b="1" dirty="0"/>
            </a:br>
            <a:br>
              <a:rPr lang="en-US" sz="6000" b="1" dirty="0"/>
            </a:br>
            <a:r>
              <a:rPr lang="en-US" sz="6000" b="1" dirty="0"/>
              <a:t>Comments &amp; Recommendations</a:t>
            </a:r>
          </a:p>
        </p:txBody>
      </p:sp>
    </p:spTree>
    <p:extLst>
      <p:ext uri="{BB962C8B-B14F-4D97-AF65-F5344CB8AC3E}">
        <p14:creationId xmlns:p14="http://schemas.microsoft.com/office/powerpoint/2010/main" val="20565074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BE2AC5-AB5A-AC42-933B-DD3AD31EE0FA}"/>
              </a:ext>
            </a:extLst>
          </p:cNvPr>
          <p:cNvSpPr>
            <a:spLocks noGrp="1"/>
          </p:cNvSpPr>
          <p:nvPr>
            <p:ph idx="1"/>
          </p:nvPr>
        </p:nvSpPr>
        <p:spPr>
          <a:xfrm>
            <a:off x="457200" y="1612669"/>
            <a:ext cx="8229600" cy="4580802"/>
          </a:xfrm>
        </p:spPr>
        <p:txBody>
          <a:bodyPr>
            <a:normAutofit/>
          </a:bodyPr>
          <a:lstStyle/>
          <a:p>
            <a:r>
              <a:rPr lang="en-US" dirty="0"/>
              <a:t>The overall increase in net assets is due to SSAELC Fund surplus. The Operations Fund ran a loss of $348,578.</a:t>
            </a:r>
          </a:p>
          <a:p>
            <a:r>
              <a:rPr lang="en-US" dirty="0"/>
              <a:t>Much of the loss is due to an error by Concordia but the cash flow problem exists regardless of cause.</a:t>
            </a:r>
          </a:p>
          <a:p>
            <a:r>
              <a:rPr lang="en-US" dirty="0"/>
              <a:t>Maintaining services will require more funds for operations, advocacy and clubs.</a:t>
            </a:r>
          </a:p>
        </p:txBody>
      </p:sp>
      <p:sp>
        <p:nvSpPr>
          <p:cNvPr id="4" name="Title 1">
            <a:extLst>
              <a:ext uri="{FF2B5EF4-FFF2-40B4-BE49-F238E27FC236}">
                <a16:creationId xmlns:a16="http://schemas.microsoft.com/office/drawing/2014/main" id="{AEA77BF8-F090-3245-9F1E-F1E40DCAC346}"/>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75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S4: Analysis</a:t>
            </a:r>
            <a:endParaRPr lang="en-US" dirty="0"/>
          </a:p>
        </p:txBody>
      </p:sp>
    </p:spTree>
    <p:extLst>
      <p:ext uri="{BB962C8B-B14F-4D97-AF65-F5344CB8AC3E}">
        <p14:creationId xmlns:p14="http://schemas.microsoft.com/office/powerpoint/2010/main" val="4175628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87926" y="0"/>
            <a:ext cx="3756074" cy="974188"/>
          </a:xfrm>
        </p:spPr>
        <p:txBody>
          <a:bodyPr/>
          <a:lstStyle/>
          <a:p>
            <a:pPr algn="ctr"/>
            <a:r>
              <a:rPr lang="en-US" dirty="0"/>
              <a:t>Contents</a:t>
            </a:r>
          </a:p>
        </p:txBody>
      </p:sp>
      <p:sp>
        <p:nvSpPr>
          <p:cNvPr id="3" name="Content Placeholder 2"/>
          <p:cNvSpPr>
            <a:spLocks noGrp="1"/>
          </p:cNvSpPr>
          <p:nvPr>
            <p:ph idx="1"/>
          </p:nvPr>
        </p:nvSpPr>
        <p:spPr/>
        <p:txBody>
          <a:bodyPr>
            <a:normAutofit/>
          </a:bodyPr>
          <a:lstStyle/>
          <a:p>
            <a:pPr marL="514350" lvl="0" indent="-514350">
              <a:buFont typeface="+mj-lt"/>
              <a:buAutoNum type="arabicPeriod"/>
            </a:pPr>
            <a:r>
              <a:rPr lang="en-CA" dirty="0"/>
              <a:t>Terms &amp; Concepts</a:t>
            </a:r>
            <a:endParaRPr lang="en-US" dirty="0"/>
          </a:p>
          <a:p>
            <a:pPr marL="514350" lvl="0" indent="-514350">
              <a:buFont typeface="+mj-lt"/>
              <a:buAutoNum type="arabicPeriod"/>
            </a:pPr>
            <a:r>
              <a:rPr lang="en-CA" dirty="0"/>
              <a:t>Audit breakdown – Walking through it all</a:t>
            </a:r>
            <a:endParaRPr lang="en-US" dirty="0"/>
          </a:p>
          <a:p>
            <a:pPr marL="514350" lvl="0" indent="-514350">
              <a:buFont typeface="+mj-lt"/>
              <a:buAutoNum type="arabicPeriod"/>
            </a:pPr>
            <a:r>
              <a:rPr lang="en-CA" dirty="0"/>
              <a:t>Reconciliation - Comparing our numbers with the Auditors</a:t>
            </a:r>
            <a:endParaRPr lang="en-US" dirty="0"/>
          </a:p>
          <a:p>
            <a:pPr marL="514350" lvl="0" indent="-514350">
              <a:buFont typeface="+mj-lt"/>
              <a:buAutoNum type="arabicPeriod"/>
            </a:pPr>
            <a:r>
              <a:rPr lang="en-CA" dirty="0"/>
              <a:t>CSU Commentary &amp; Recommendations</a:t>
            </a:r>
            <a:endParaRPr lang="en-US" dirty="0"/>
          </a:p>
          <a:p>
            <a:endParaRPr lang="en-US" dirty="0"/>
          </a:p>
        </p:txBody>
      </p:sp>
      <p:sp>
        <p:nvSpPr>
          <p:cNvPr id="5" name="Title 1">
            <a:extLst>
              <a:ext uri="{FF2B5EF4-FFF2-40B4-BE49-F238E27FC236}">
                <a16:creationId xmlns:a16="http://schemas.microsoft.com/office/drawing/2014/main" id="{FE18C3CA-5A5C-6148-9F01-4989444B5D58}"/>
              </a:ext>
            </a:extLst>
          </p:cNvPr>
          <p:cNvSpPr txBox="1">
            <a:spLocks/>
          </p:cNvSpPr>
          <p:nvPr/>
        </p:nvSpPr>
        <p:spPr>
          <a:xfrm>
            <a:off x="954259" y="1358678"/>
            <a:ext cx="3756074" cy="974188"/>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endParaRPr lang="en-US" dirty="0"/>
          </a:p>
        </p:txBody>
      </p:sp>
      <p:sp>
        <p:nvSpPr>
          <p:cNvPr id="7" name="Title 1">
            <a:extLst>
              <a:ext uri="{FF2B5EF4-FFF2-40B4-BE49-F238E27FC236}">
                <a16:creationId xmlns:a16="http://schemas.microsoft.com/office/drawing/2014/main" id="{601EE21E-43BD-2146-B68C-6C933F6E82EA}"/>
              </a:ext>
            </a:extLst>
          </p:cNvPr>
          <p:cNvSpPr txBox="1">
            <a:spLocks/>
          </p:cNvSpPr>
          <p:nvPr/>
        </p:nvSpPr>
        <p:spPr>
          <a:xfrm>
            <a:off x="457200" y="1358678"/>
            <a:ext cx="6358597" cy="974188"/>
          </a:xfrm>
          <a:prstGeom prst="rect">
            <a:avLst/>
          </a:prstGeom>
        </p:spPr>
        <p:txBody>
          <a:bodyPr vert="horz" lIns="91440" tIns="45720" rIns="91440" bIns="45720" rtlCol="0" anchor="ctr">
            <a:normAutofit/>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US" b="1" dirty="0"/>
              <a:t>Sections of this presentation:</a:t>
            </a:r>
          </a:p>
        </p:txBody>
      </p:sp>
    </p:spTree>
    <p:extLst>
      <p:ext uri="{BB962C8B-B14F-4D97-AF65-F5344CB8AC3E}">
        <p14:creationId xmlns:p14="http://schemas.microsoft.com/office/powerpoint/2010/main" val="25703532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76501C-109E-EA49-A8A4-7C8C2B59D3EC}"/>
              </a:ext>
            </a:extLst>
          </p:cNvPr>
          <p:cNvSpPr>
            <a:spLocks noGrp="1"/>
          </p:cNvSpPr>
          <p:nvPr>
            <p:ph idx="1"/>
          </p:nvPr>
        </p:nvSpPr>
        <p:spPr>
          <a:xfrm>
            <a:off x="133004" y="1147156"/>
            <a:ext cx="9010996" cy="5569528"/>
          </a:xfrm>
        </p:spPr>
        <p:txBody>
          <a:bodyPr>
            <a:normAutofit fontScale="77500" lnSpcReduction="20000"/>
          </a:bodyPr>
          <a:lstStyle/>
          <a:p>
            <a:r>
              <a:rPr lang="en-US" b="1" u="sng" dirty="0"/>
              <a:t>HOJO</a:t>
            </a:r>
            <a:r>
              <a:rPr lang="en-US" u="sng" dirty="0"/>
              <a:t> - Doing well.</a:t>
            </a:r>
          </a:p>
          <a:p>
            <a:pPr lvl="1"/>
            <a:r>
              <a:rPr lang="en-US" dirty="0"/>
              <a:t>Recent renovations have increased traffic &amp; demand. </a:t>
            </a:r>
          </a:p>
          <a:p>
            <a:pPr lvl="1"/>
            <a:r>
              <a:rPr lang="en-US" dirty="0"/>
              <a:t>Has been assisting the Woodnote project by including extra staff.</a:t>
            </a:r>
          </a:p>
          <a:p>
            <a:r>
              <a:rPr lang="en-US" b="1" u="sng" dirty="0"/>
              <a:t>Advocacy </a:t>
            </a:r>
            <a:r>
              <a:rPr lang="en-US" u="sng" dirty="0"/>
              <a:t>– Structural deficit.</a:t>
            </a:r>
          </a:p>
          <a:p>
            <a:pPr lvl="1"/>
            <a:r>
              <a:rPr lang="en-US" dirty="0"/>
              <a:t>Reduced their fees in recent years which was inadvisable. Demand has increased as Concordia reduces their own advocacy services.</a:t>
            </a:r>
            <a:endParaRPr lang="en-US" u="sng" dirty="0"/>
          </a:p>
          <a:p>
            <a:r>
              <a:rPr lang="en-US" b="1" u="sng" dirty="0"/>
              <a:t>Clubs</a:t>
            </a:r>
            <a:r>
              <a:rPr lang="en-US" u="sng" dirty="0"/>
              <a:t> – Structural deficit.</a:t>
            </a:r>
          </a:p>
          <a:p>
            <a:pPr lvl="1"/>
            <a:r>
              <a:rPr lang="en-US" dirty="0"/>
              <a:t>Reduced their fees in recent years which was inadvisable. Clubs activity has increased significantly.</a:t>
            </a:r>
          </a:p>
          <a:p>
            <a:r>
              <a:rPr lang="en-US" b="1" u="sng" dirty="0"/>
              <a:t>LIC</a:t>
            </a:r>
            <a:r>
              <a:rPr lang="en-US" u="sng" dirty="0"/>
              <a:t> – Doing well.</a:t>
            </a:r>
          </a:p>
          <a:p>
            <a:pPr lvl="1"/>
            <a:r>
              <a:rPr lang="en-US" dirty="0"/>
              <a:t>Has had increased traffic but has managed to run surpluses.</a:t>
            </a:r>
          </a:p>
          <a:p>
            <a:r>
              <a:rPr lang="en-US" b="1" u="sng" dirty="0"/>
              <a:t>Operations</a:t>
            </a:r>
            <a:r>
              <a:rPr lang="en-US" u="sng" dirty="0"/>
              <a:t> – Cash flow a growing concern.</a:t>
            </a:r>
            <a:endParaRPr lang="en-US" b="1" u="sng" dirty="0"/>
          </a:p>
          <a:p>
            <a:pPr lvl="1"/>
            <a:r>
              <a:rPr lang="en-US" dirty="0"/>
              <a:t>Increased staffing for communications and campaigns.</a:t>
            </a:r>
          </a:p>
          <a:p>
            <a:pPr lvl="1"/>
            <a:r>
              <a:rPr lang="en-US" dirty="0"/>
              <a:t>Improving services requires some capital investments (CRM, Printers, revamped website &amp; HOJO classifieds).</a:t>
            </a:r>
          </a:p>
        </p:txBody>
      </p:sp>
      <p:sp>
        <p:nvSpPr>
          <p:cNvPr id="4" name="Title 1">
            <a:extLst>
              <a:ext uri="{FF2B5EF4-FFF2-40B4-BE49-F238E27FC236}">
                <a16:creationId xmlns:a16="http://schemas.microsoft.com/office/drawing/2014/main" id="{368E0A31-1B84-614F-A7D5-E0F5EEA803EE}"/>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S4: Recommendations</a:t>
            </a:r>
            <a:endParaRPr lang="en-US" dirty="0"/>
          </a:p>
        </p:txBody>
      </p:sp>
    </p:spTree>
    <p:extLst>
      <p:ext uri="{BB962C8B-B14F-4D97-AF65-F5344CB8AC3E}">
        <p14:creationId xmlns:p14="http://schemas.microsoft.com/office/powerpoint/2010/main" val="16464831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EBEC8F-7E11-3C46-9E06-91F6B0925E20}"/>
              </a:ext>
            </a:extLst>
          </p:cNvPr>
          <p:cNvSpPr>
            <a:spLocks noGrp="1"/>
          </p:cNvSpPr>
          <p:nvPr>
            <p:ph idx="1"/>
          </p:nvPr>
        </p:nvSpPr>
        <p:spPr>
          <a:xfrm>
            <a:off x="457200" y="1810872"/>
            <a:ext cx="8229600" cy="3783636"/>
          </a:xfrm>
        </p:spPr>
        <p:txBody>
          <a:bodyPr>
            <a:normAutofit lnSpcReduction="10000"/>
          </a:bodyPr>
          <a:lstStyle/>
          <a:p>
            <a:pPr marL="0" indent="0">
              <a:buNone/>
            </a:pPr>
            <a:r>
              <a:rPr lang="en-CA" b="1" dirty="0"/>
              <a:t>Recommendation: </a:t>
            </a:r>
            <a:br>
              <a:rPr lang="en-CA" b="1" dirty="0"/>
            </a:br>
            <a:br>
              <a:rPr lang="en-CA" b="1" dirty="0"/>
            </a:br>
            <a:r>
              <a:rPr lang="en-CA" b="1" dirty="0"/>
              <a:t>The CSU run a referendum question to its members to change in its levy structure, so that the fees for Operations, Clubs, and Advocacy are increased, while the SSAELC Fund fee levy is reduced in equal proportion such that the total student fees do not increase or decrease.</a:t>
            </a:r>
            <a:r>
              <a:rPr lang="en-CA" dirty="0"/>
              <a:t> </a:t>
            </a:r>
            <a:endParaRPr lang="en-US" dirty="0"/>
          </a:p>
          <a:p>
            <a:endParaRPr lang="en-US" dirty="0"/>
          </a:p>
        </p:txBody>
      </p:sp>
      <p:sp>
        <p:nvSpPr>
          <p:cNvPr id="4" name="Title 1">
            <a:extLst>
              <a:ext uri="{FF2B5EF4-FFF2-40B4-BE49-F238E27FC236}">
                <a16:creationId xmlns:a16="http://schemas.microsoft.com/office/drawing/2014/main" id="{9822E7C8-D801-4349-B5A5-69BD877F1479}"/>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S4: Recommendations</a:t>
            </a:r>
            <a:endParaRPr lang="en-US" dirty="0"/>
          </a:p>
        </p:txBody>
      </p:sp>
    </p:spTree>
    <p:extLst>
      <p:ext uri="{BB962C8B-B14F-4D97-AF65-F5344CB8AC3E}">
        <p14:creationId xmlns:p14="http://schemas.microsoft.com/office/powerpoint/2010/main" val="3397361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DE2FA6-C68D-BC47-A776-22F057FECC73}"/>
              </a:ext>
            </a:extLst>
          </p:cNvPr>
          <p:cNvSpPr txBox="1">
            <a:spLocks/>
          </p:cNvSpPr>
          <p:nvPr/>
        </p:nvSpPr>
        <p:spPr>
          <a:xfrm>
            <a:off x="609600" y="1595719"/>
            <a:ext cx="7153835" cy="467957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sz="6000" b="1" dirty="0"/>
              <a:t>Section 1</a:t>
            </a:r>
          </a:p>
          <a:p>
            <a:pPr algn="ctr"/>
            <a:endParaRPr lang="en-CA" sz="6000" b="1" dirty="0"/>
          </a:p>
          <a:p>
            <a:pPr algn="ctr"/>
            <a:r>
              <a:rPr lang="en-CA" sz="6000" b="1" dirty="0"/>
              <a:t>Terms &amp; Concepts</a:t>
            </a:r>
          </a:p>
        </p:txBody>
      </p:sp>
    </p:spTree>
    <p:extLst>
      <p:ext uri="{BB962C8B-B14F-4D97-AF65-F5344CB8AC3E}">
        <p14:creationId xmlns:p14="http://schemas.microsoft.com/office/powerpoint/2010/main" val="3280386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66D54-6E25-E346-A54E-D44894166E09}"/>
              </a:ext>
            </a:extLst>
          </p:cNvPr>
          <p:cNvSpPr>
            <a:spLocks noGrp="1"/>
          </p:cNvSpPr>
          <p:nvPr>
            <p:ph type="title"/>
          </p:nvPr>
        </p:nvSpPr>
        <p:spPr>
          <a:xfrm>
            <a:off x="5486401" y="112542"/>
            <a:ext cx="3657599" cy="819443"/>
          </a:xfrm>
        </p:spPr>
        <p:txBody>
          <a:bodyPr>
            <a:normAutofit fontScale="90000"/>
          </a:bodyPr>
          <a:lstStyle/>
          <a:p>
            <a:pPr algn="ctr"/>
            <a:r>
              <a:rPr lang="en-CA" dirty="0"/>
              <a:t>S1: What is an audit?</a:t>
            </a:r>
            <a:endParaRPr lang="en-US" dirty="0"/>
          </a:p>
        </p:txBody>
      </p:sp>
      <p:sp>
        <p:nvSpPr>
          <p:cNvPr id="3" name="Content Placeholder 2">
            <a:extLst>
              <a:ext uri="{FF2B5EF4-FFF2-40B4-BE49-F238E27FC236}">
                <a16:creationId xmlns:a16="http://schemas.microsoft.com/office/drawing/2014/main" id="{8393CF06-7240-0442-A308-8B678946C295}"/>
              </a:ext>
            </a:extLst>
          </p:cNvPr>
          <p:cNvSpPr>
            <a:spLocks noGrp="1"/>
          </p:cNvSpPr>
          <p:nvPr>
            <p:ph idx="1"/>
          </p:nvPr>
        </p:nvSpPr>
        <p:spPr>
          <a:xfrm>
            <a:off x="152401" y="2142427"/>
            <a:ext cx="5836024" cy="4715573"/>
          </a:xfrm>
        </p:spPr>
        <p:txBody>
          <a:bodyPr>
            <a:normAutofit fontScale="92500"/>
          </a:bodyPr>
          <a:lstStyle/>
          <a:p>
            <a:r>
              <a:rPr lang="en-US" dirty="0"/>
              <a:t>Independent review of an org’s finances. Confirms the numbers are accurate and presented fairly.</a:t>
            </a:r>
          </a:p>
          <a:p>
            <a:r>
              <a:rPr lang="en-US" dirty="0"/>
              <a:t>Ensures transparency and safeguards vs corruption.</a:t>
            </a:r>
          </a:p>
          <a:p>
            <a:r>
              <a:rPr lang="en-US" dirty="0"/>
              <a:t>Audit was performed by Deloitte.</a:t>
            </a:r>
          </a:p>
          <a:p>
            <a:r>
              <a:rPr lang="en-US" dirty="0"/>
              <a:t>Council appoints auditors every 3 years via RFP process.</a:t>
            </a:r>
          </a:p>
        </p:txBody>
      </p:sp>
      <p:pic>
        <p:nvPicPr>
          <p:cNvPr id="2050" name="Picture 2" descr="Image result for audit">
            <a:extLst>
              <a:ext uri="{FF2B5EF4-FFF2-40B4-BE49-F238E27FC236}">
                <a16:creationId xmlns:a16="http://schemas.microsoft.com/office/drawing/2014/main" id="{DB5A3763-E8BE-0948-BB4C-93F496528EC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34259" y="2761129"/>
            <a:ext cx="2844981" cy="2083565"/>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41BC74FE-E845-5643-9377-400B991A05BB}"/>
              </a:ext>
            </a:extLst>
          </p:cNvPr>
          <p:cNvSpPr/>
          <p:nvPr/>
        </p:nvSpPr>
        <p:spPr>
          <a:xfrm>
            <a:off x="318581" y="1325887"/>
            <a:ext cx="7821371" cy="584775"/>
          </a:xfrm>
          <a:prstGeom prst="rect">
            <a:avLst/>
          </a:prstGeom>
        </p:spPr>
        <p:txBody>
          <a:bodyPr wrap="square">
            <a:spAutoFit/>
          </a:bodyPr>
          <a:lstStyle/>
          <a:p>
            <a:r>
              <a:rPr lang="en-US" sz="3200" b="1" dirty="0"/>
              <a:t>What is an audit and why do we get one?</a:t>
            </a:r>
          </a:p>
        </p:txBody>
      </p:sp>
    </p:spTree>
    <p:extLst>
      <p:ext uri="{BB962C8B-B14F-4D97-AF65-F5344CB8AC3E}">
        <p14:creationId xmlns:p14="http://schemas.microsoft.com/office/powerpoint/2010/main" val="444615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1860B0-7961-F44B-98FE-938E3F961792}"/>
              </a:ext>
            </a:extLst>
          </p:cNvPr>
          <p:cNvSpPr>
            <a:spLocks noGrp="1"/>
          </p:cNvSpPr>
          <p:nvPr>
            <p:ph idx="1"/>
          </p:nvPr>
        </p:nvSpPr>
        <p:spPr/>
        <p:txBody>
          <a:bodyPr/>
          <a:lstStyle/>
          <a:p>
            <a:r>
              <a:rPr lang="en-CA" b="1" dirty="0"/>
              <a:t>The importance of approval includes a declaration of Federal and Provincial Taxes maximum of 6 months after the year end closure.</a:t>
            </a:r>
            <a:endParaRPr lang="en-US" dirty="0"/>
          </a:p>
          <a:p>
            <a:endParaRPr lang="en-US" dirty="0"/>
          </a:p>
        </p:txBody>
      </p:sp>
    </p:spTree>
    <p:extLst>
      <p:ext uri="{BB962C8B-B14F-4D97-AF65-F5344CB8AC3E}">
        <p14:creationId xmlns:p14="http://schemas.microsoft.com/office/powerpoint/2010/main" val="30945931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283831E-EA9D-B84D-BC69-68AA1F27A1C9}"/>
              </a:ext>
            </a:extLst>
          </p:cNvPr>
          <p:cNvSpPr>
            <a:spLocks noGrp="1"/>
          </p:cNvSpPr>
          <p:nvPr>
            <p:ph idx="1"/>
          </p:nvPr>
        </p:nvSpPr>
        <p:spPr>
          <a:xfrm>
            <a:off x="457200" y="1290918"/>
            <a:ext cx="8229600" cy="4751294"/>
          </a:xfrm>
        </p:spPr>
        <p:txBody>
          <a:bodyPr>
            <a:normAutofit fontScale="77500" lnSpcReduction="20000"/>
          </a:bodyPr>
          <a:lstStyle/>
          <a:p>
            <a:r>
              <a:rPr lang="en-US" dirty="0"/>
              <a:t>Non-Consolidated Statements</a:t>
            </a:r>
          </a:p>
          <a:p>
            <a:pPr lvl="1"/>
            <a:r>
              <a:rPr lang="en-US" dirty="0"/>
              <a:t>The CSU audit was independent of its subsidiaries (The CSU Daycare &amp; Nursery)</a:t>
            </a:r>
          </a:p>
          <a:p>
            <a:r>
              <a:rPr lang="en-US" dirty="0"/>
              <a:t>Unqualified Opinion vs Qualified Opinion</a:t>
            </a:r>
          </a:p>
          <a:p>
            <a:pPr lvl="1"/>
            <a:r>
              <a:rPr lang="en-US" dirty="0"/>
              <a:t>Unqualified opinion is the highest standard. States that the financial statements are accurate.</a:t>
            </a:r>
          </a:p>
          <a:p>
            <a:pPr lvl="1"/>
            <a:r>
              <a:rPr lang="en-US" dirty="0"/>
              <a:t>Qualified Opinions state that the auditors didn’t have enough information to give an Unqualified Opinion</a:t>
            </a:r>
          </a:p>
          <a:p>
            <a:pPr lvl="1"/>
            <a:r>
              <a:rPr lang="en-US" b="1" dirty="0"/>
              <a:t>The CSU received an Unqualified Opinion for 2017-18 </a:t>
            </a:r>
            <a:endParaRPr lang="en-US" dirty="0"/>
          </a:p>
          <a:p>
            <a:r>
              <a:rPr lang="en-US" dirty="0"/>
              <a:t>Fiscal year</a:t>
            </a:r>
          </a:p>
          <a:p>
            <a:pPr lvl="1"/>
            <a:r>
              <a:rPr lang="en-US" dirty="0"/>
              <a:t>The CSU Fiscal year runs from June 1</a:t>
            </a:r>
            <a:r>
              <a:rPr lang="en-US" baseline="30000" dirty="0"/>
              <a:t>st</a:t>
            </a:r>
            <a:r>
              <a:rPr lang="en-US" dirty="0"/>
              <a:t> to May 31</a:t>
            </a:r>
            <a:r>
              <a:rPr lang="en-US" baseline="30000" dirty="0"/>
              <a:t>st</a:t>
            </a:r>
            <a:r>
              <a:rPr lang="en-US" dirty="0"/>
              <a:t> </a:t>
            </a:r>
          </a:p>
          <a:p>
            <a:r>
              <a:rPr lang="en-US" dirty="0"/>
              <a:t>Restricted Funds</a:t>
            </a:r>
          </a:p>
          <a:p>
            <a:pPr lvl="1"/>
            <a:r>
              <a:rPr lang="en-US" dirty="0"/>
              <a:t>Money collected for one purpose cannot be used for another (</a:t>
            </a:r>
            <a:r>
              <a:rPr lang="en-US" dirty="0" err="1"/>
              <a:t>eg</a:t>
            </a:r>
            <a:r>
              <a:rPr lang="en-US" dirty="0"/>
              <a:t> SSAELC Fund money is not used for Operations, &amp; vice versa)</a:t>
            </a:r>
          </a:p>
          <a:p>
            <a:pPr lvl="1"/>
            <a:endParaRPr lang="en-US" dirty="0"/>
          </a:p>
        </p:txBody>
      </p:sp>
      <p:sp>
        <p:nvSpPr>
          <p:cNvPr id="4" name="Title 1">
            <a:extLst>
              <a:ext uri="{FF2B5EF4-FFF2-40B4-BE49-F238E27FC236}">
                <a16:creationId xmlns:a16="http://schemas.microsoft.com/office/drawing/2014/main" id="{3654D0C6-DEE7-E344-9818-7FE300A16097}"/>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75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S1: Terms</a:t>
            </a:r>
            <a:endParaRPr lang="en-US" dirty="0"/>
          </a:p>
        </p:txBody>
      </p:sp>
    </p:spTree>
    <p:extLst>
      <p:ext uri="{BB962C8B-B14F-4D97-AF65-F5344CB8AC3E}">
        <p14:creationId xmlns:p14="http://schemas.microsoft.com/office/powerpoint/2010/main" val="32111462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ECC3CF3-1B55-354D-B9E4-47B291E1BFAA}"/>
              </a:ext>
            </a:extLst>
          </p:cNvPr>
          <p:cNvSpPr txBox="1">
            <a:spLocks/>
          </p:cNvSpPr>
          <p:nvPr/>
        </p:nvSpPr>
        <p:spPr>
          <a:xfrm>
            <a:off x="1057836" y="1416425"/>
            <a:ext cx="7153835" cy="4679576"/>
          </a:xfrm>
          <a:prstGeom prst="rect">
            <a:avLst/>
          </a:prstGeom>
        </p:spPr>
        <p:txBody>
          <a:bodyPr vert="horz" lIns="91440" tIns="45720" rIns="91440" bIns="45720" rtlCol="0" anchor="ctr">
            <a:noAutofit/>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sz="6000" b="1" dirty="0"/>
              <a:t>Section 2</a:t>
            </a:r>
          </a:p>
          <a:p>
            <a:pPr algn="ctr"/>
            <a:endParaRPr lang="en-CA" sz="6000" b="1" dirty="0"/>
          </a:p>
          <a:p>
            <a:pPr algn="ctr"/>
            <a:r>
              <a:rPr lang="en-CA" sz="6000" b="1" dirty="0"/>
              <a:t>Audit Breakdown</a:t>
            </a:r>
          </a:p>
        </p:txBody>
      </p:sp>
    </p:spTree>
    <p:extLst>
      <p:ext uri="{BB962C8B-B14F-4D97-AF65-F5344CB8AC3E}">
        <p14:creationId xmlns:p14="http://schemas.microsoft.com/office/powerpoint/2010/main" val="21516440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D2908-9900-C642-9EC3-7259469CFD9C}"/>
              </a:ext>
            </a:extLst>
          </p:cNvPr>
          <p:cNvSpPr>
            <a:spLocks noGrp="1"/>
          </p:cNvSpPr>
          <p:nvPr>
            <p:ph type="title"/>
          </p:nvPr>
        </p:nvSpPr>
        <p:spPr/>
        <p:txBody>
          <a:bodyPr/>
          <a:lstStyle/>
          <a:p>
            <a:r>
              <a:rPr lang="en-US" dirty="0"/>
              <a:t>Summary of changes from 2017 to 2018</a:t>
            </a:r>
          </a:p>
        </p:txBody>
      </p:sp>
      <p:sp>
        <p:nvSpPr>
          <p:cNvPr id="3" name="Content Placeholder 2">
            <a:extLst>
              <a:ext uri="{FF2B5EF4-FFF2-40B4-BE49-F238E27FC236}">
                <a16:creationId xmlns:a16="http://schemas.microsoft.com/office/drawing/2014/main" id="{DDAFA1E1-FCEF-5D46-8403-019B87320FE7}"/>
              </a:ext>
            </a:extLst>
          </p:cNvPr>
          <p:cNvSpPr>
            <a:spLocks noGrp="1"/>
          </p:cNvSpPr>
          <p:nvPr>
            <p:ph idx="1"/>
          </p:nvPr>
        </p:nvSpPr>
        <p:spPr>
          <a:xfrm>
            <a:off x="457200" y="2717356"/>
            <a:ext cx="8229600" cy="3629656"/>
          </a:xfrm>
        </p:spPr>
        <p:txBody>
          <a:bodyPr>
            <a:normAutofit lnSpcReduction="10000"/>
          </a:bodyPr>
          <a:lstStyle/>
          <a:p>
            <a:r>
              <a:rPr lang="en-US" dirty="0"/>
              <a:t>Student Fees – Slight increase</a:t>
            </a:r>
          </a:p>
          <a:p>
            <a:r>
              <a:rPr lang="en-US" dirty="0"/>
              <a:t>Health Plan – Increased revenue, decreased expenses</a:t>
            </a:r>
          </a:p>
          <a:p>
            <a:r>
              <a:rPr lang="en-US" dirty="0"/>
              <a:t>SSAELC Fund – Revenue decreased $413,091; expenses increased $219,090.</a:t>
            </a:r>
          </a:p>
          <a:p>
            <a:r>
              <a:rPr lang="en-US" dirty="0"/>
              <a:t>General Fund – Total revenue fell ($33,196), Increase in expenses worth $19,504.</a:t>
            </a:r>
          </a:p>
          <a:p>
            <a:endParaRPr lang="en-US" dirty="0"/>
          </a:p>
          <a:p>
            <a:pPr lvl="1"/>
            <a:endParaRPr lang="en-US" dirty="0"/>
          </a:p>
          <a:p>
            <a:pPr marL="457200" lvl="1" indent="0">
              <a:buNone/>
            </a:pPr>
            <a:endParaRPr lang="en-US" dirty="0"/>
          </a:p>
        </p:txBody>
      </p:sp>
      <p:sp>
        <p:nvSpPr>
          <p:cNvPr id="4" name="Title 1">
            <a:extLst>
              <a:ext uri="{FF2B5EF4-FFF2-40B4-BE49-F238E27FC236}">
                <a16:creationId xmlns:a16="http://schemas.microsoft.com/office/drawing/2014/main" id="{380E4D0C-D2CD-1A4F-B9C3-9FCF4161BBA9}"/>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S2: Statement of Operations</a:t>
            </a:r>
            <a:endParaRPr lang="en-US" dirty="0"/>
          </a:p>
        </p:txBody>
      </p:sp>
    </p:spTree>
    <p:extLst>
      <p:ext uri="{BB962C8B-B14F-4D97-AF65-F5344CB8AC3E}">
        <p14:creationId xmlns:p14="http://schemas.microsoft.com/office/powerpoint/2010/main" val="3362228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E0212-5378-554C-8D20-B9290AB965A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AF3854A-AF14-5447-B141-BFC51DA81561}"/>
              </a:ext>
            </a:extLst>
          </p:cNvPr>
          <p:cNvSpPr>
            <a:spLocks noGrp="1"/>
          </p:cNvSpPr>
          <p:nvPr>
            <p:ph idx="1"/>
          </p:nvPr>
        </p:nvSpPr>
        <p:spPr/>
        <p:txBody>
          <a:bodyPr/>
          <a:lstStyle/>
          <a:p>
            <a:r>
              <a:rPr lang="en-US" dirty="0"/>
              <a:t>SSAELC Fund – Surplus of $445,332</a:t>
            </a:r>
          </a:p>
          <a:p>
            <a:r>
              <a:rPr lang="en-US" dirty="0"/>
              <a:t>General Fund – Deficit of ($442,165)</a:t>
            </a:r>
          </a:p>
          <a:p>
            <a:r>
              <a:rPr lang="en-US" dirty="0"/>
              <a:t>Total </a:t>
            </a:r>
            <a:r>
              <a:rPr lang="en-US" dirty="0" err="1"/>
              <a:t>Reveue</a:t>
            </a:r>
            <a:r>
              <a:rPr lang="en-US" dirty="0"/>
              <a:t>-Expenses: $3,167</a:t>
            </a:r>
          </a:p>
        </p:txBody>
      </p:sp>
      <p:sp>
        <p:nvSpPr>
          <p:cNvPr id="5" name="Title 1">
            <a:extLst>
              <a:ext uri="{FF2B5EF4-FFF2-40B4-BE49-F238E27FC236}">
                <a16:creationId xmlns:a16="http://schemas.microsoft.com/office/drawing/2014/main" id="{CD71AE4B-9F2F-4743-AD17-C22862C0C8E1}"/>
              </a:ext>
            </a:extLst>
          </p:cNvPr>
          <p:cNvSpPr txBox="1">
            <a:spLocks/>
          </p:cNvSpPr>
          <p:nvPr/>
        </p:nvSpPr>
        <p:spPr>
          <a:xfrm>
            <a:off x="5486401" y="112542"/>
            <a:ext cx="3657599" cy="819443"/>
          </a:xfrm>
          <a:prstGeom prst="rect">
            <a:avLst/>
          </a:prstGeom>
        </p:spPr>
        <p:txBody>
          <a:bodyPr vert="horz" lIns="91440" tIns="45720" rIns="91440" bIns="45720" rtlCol="0" anchor="ctr">
            <a:normAutofit fontScale="90000" lnSpcReduction="20000"/>
          </a:bodyPr>
          <a:lstStyle>
            <a:lvl1pPr algn="l" defTabSz="457200" rtl="0" eaLnBrk="1" latinLnBrk="0" hangingPunct="1">
              <a:spcBef>
                <a:spcPct val="0"/>
              </a:spcBef>
              <a:buNone/>
              <a:defRPr sz="3200" kern="1200">
                <a:solidFill>
                  <a:schemeClr val="tx1"/>
                </a:solidFill>
                <a:latin typeface="+mj-lt"/>
                <a:ea typeface="+mj-ea"/>
                <a:cs typeface="+mj-cs"/>
              </a:defRPr>
            </a:lvl1pPr>
          </a:lstStyle>
          <a:p>
            <a:pPr algn="ctr"/>
            <a:r>
              <a:rPr lang="en-CA" dirty="0"/>
              <a:t>S2: Statement of Operations</a:t>
            </a:r>
            <a:endParaRPr lang="en-US" dirty="0"/>
          </a:p>
        </p:txBody>
      </p:sp>
    </p:spTree>
    <p:extLst>
      <p:ext uri="{BB962C8B-B14F-4D97-AF65-F5344CB8AC3E}">
        <p14:creationId xmlns:p14="http://schemas.microsoft.com/office/powerpoint/2010/main" val="22820400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1670</TotalTime>
  <Words>883</Words>
  <Application>Microsoft Macintosh PowerPoint</Application>
  <PresentationFormat>On-screen Show (4:3)</PresentationFormat>
  <Paragraphs>99</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CSU Audited Financial Statements 2017-18</vt:lpstr>
      <vt:lpstr>Contents</vt:lpstr>
      <vt:lpstr>PowerPoint Presentation</vt:lpstr>
      <vt:lpstr>S1: What is an audit?</vt:lpstr>
      <vt:lpstr>PowerPoint Presentation</vt:lpstr>
      <vt:lpstr>PowerPoint Presentation</vt:lpstr>
      <vt:lpstr>PowerPoint Presentation</vt:lpstr>
      <vt:lpstr>Summary of changes from 2017 to 2018</vt:lpstr>
      <vt:lpstr>PowerPoint Presentation</vt:lpstr>
      <vt:lpstr>Summary of Changes of Net Assets, 2018</vt:lpstr>
      <vt:lpstr>This is the most significant page for reporting the state of the CSU’s finances.</vt:lpstr>
      <vt:lpstr>A cash flow statement breaks down the operating, investing, &amp; financing activities of an organization, and is important in identifying cash coming in and out of that organization. </vt:lpstr>
      <vt:lpstr>PowerPoint Presentation</vt:lpstr>
      <vt:lpstr>PowerPoint Presentation</vt:lpstr>
      <vt:lpstr>PowerPoint Presentation</vt:lpstr>
      <vt:lpstr>PowerPoint Presentation</vt:lpstr>
      <vt:lpstr>PowerPoint Presentation</vt:lpstr>
      <vt:lpstr>Section 4   Comments &amp; Recommendations</vt:lpstr>
      <vt:lpstr>PowerPoint Presentation</vt:lpstr>
      <vt:lpstr>PowerPoint Presentation</vt:lpstr>
      <vt:lpstr>PowerPoint Presentation</vt:lpstr>
    </vt:vector>
  </TitlesOfParts>
  <Company>CSU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Mairi Watson</dc:creator>
  <cp:lastModifiedBy>John Hutton</cp:lastModifiedBy>
  <cp:revision>18</cp:revision>
  <dcterms:created xsi:type="dcterms:W3CDTF">2018-06-07T18:28:26Z</dcterms:created>
  <dcterms:modified xsi:type="dcterms:W3CDTF">2018-11-09T20:23:35Z</dcterms:modified>
</cp:coreProperties>
</file>